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63" r:id="rId4"/>
    <p:sldId id="292" r:id="rId5"/>
    <p:sldId id="266" r:id="rId6"/>
    <p:sldId id="268" r:id="rId7"/>
    <p:sldId id="277" r:id="rId8"/>
    <p:sldId id="290" r:id="rId9"/>
    <p:sldId id="280" r:id="rId10"/>
    <p:sldId id="289" r:id="rId11"/>
    <p:sldId id="291" r:id="rId12"/>
    <p:sldId id="283" r:id="rId13"/>
    <p:sldId id="281" r:id="rId14"/>
    <p:sldId id="269" r:id="rId15"/>
    <p:sldId id="28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960000"/>
    <a:srgbClr val="F54937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319" autoAdjust="0"/>
  </p:normalViewPr>
  <p:slideViewPr>
    <p:cSldViewPr snapToGrid="0">
      <p:cViewPr varScale="1">
        <p:scale>
          <a:sx n="114" d="100"/>
          <a:sy n="114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85024154589375E-2"/>
          <c:y val="0.17104648625199642"/>
          <c:w val="0.84842995169082125"/>
          <c:h val="0.821933026262583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5">
                  <a:shade val="53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explosion val="9"/>
            <c:spPr>
              <a:solidFill>
                <a:schemeClr val="accent5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explosion val="11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explosion val="11"/>
            <c:spPr>
              <a:solidFill>
                <a:schemeClr val="accent5">
                  <a:tint val="77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explosion val="9"/>
            <c:spPr>
              <a:solidFill>
                <a:schemeClr val="accent5">
                  <a:tint val="54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explosion val="9"/>
            <c:spPr>
              <a:solidFill>
                <a:schemeClr val="accent5">
                  <a:tint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3.5401193075574038E-2"/>
                  <c:y val="-6.51279700984934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1123283502605656E-2"/>
                  <c:y val="-5.78915289764386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8D7745D-51AF-4282-836B-C893A39A925D}" type="CATEGORYNAME">
                      <a:rPr lang="ru-RU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[ИМЯ КАТЕГОРИИ]</a:t>
                    </a:fld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; </a:t>
                    </a:r>
                    <a:fld id="{17B95CD9-982C-4576-8BD2-5EE5B3733BBD}" type="PERCENTAGE">
                      <a:rPr lang="ru-RU" baseline="0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[ПРОЦЕНТ]</a:t>
                    </a:fld>
                    <a:endParaRPr lang="ru-RU" dirty="0" smtClean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1454782820911985E-2"/>
                  <c:y val="-1.929717632547954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227549966975132E-2"/>
                  <c:y val="-0.106134469790137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549859413220725E-4"/>
                  <c:y val="-5.06550878543838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7464140353434607E-2"/>
                  <c:y val="-3.6182205610274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Производство полых стеклянных изделий</c:v>
                </c:pt>
                <c:pt idx="1">
                  <c:v>Производство листового стекла</c:v>
                </c:pt>
                <c:pt idx="2">
                  <c:v>Производство стекловолокна</c:v>
                </c:pt>
                <c:pt idx="3">
                  <c:v>Формование и обработка листового стекла</c:v>
                </c:pt>
                <c:pt idx="4">
                  <c:v>Производство и обработка прочих стеклянных изделий</c:v>
                </c:pt>
                <c:pt idx="5">
                  <c:v>Медицинское стекло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 formatCode="0.00%">
                  <c:v>0.317</c:v>
                </c:pt>
                <c:pt idx="1">
                  <c:v>0.24</c:v>
                </c:pt>
                <c:pt idx="2" formatCode="0.00%">
                  <c:v>0.128</c:v>
                </c:pt>
                <c:pt idx="3" formatCode="0.00%">
                  <c:v>0.121</c:v>
                </c:pt>
                <c:pt idx="4">
                  <c:v>7.0000000000000007E-2</c:v>
                </c:pt>
                <c:pt idx="5" formatCode="0.00%">
                  <c:v>0.124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A5DA8-7D2C-4372-8C8F-1AFF999B547C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107F5-DF24-4762-B648-7223984AB9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55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07F5-DF24-4762-B648-7223984AB9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147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4107F5-DF24-4762-B648-7223984AB9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5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5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37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33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20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12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7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58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EA48-CE3C-43C3-A7BE-952EC446DEB5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2C12-F032-4C75-8995-0FA0B9E0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4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klosouz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532" y="3325183"/>
            <a:ext cx="11888118" cy="2194559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ОТРАСЛЕВОЙ ФОРУМ</a:t>
            </a:r>
            <a:r>
              <a:rPr lang="ru-RU" sz="44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dirty="0" smtClean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 и современные технологии - </a:t>
            </a:r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XXI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900" b="1" dirty="0">
              <a:ln>
                <a:solidFill>
                  <a:srgbClr val="66CCFF"/>
                </a:solidFill>
              </a:ln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90211" y="5823284"/>
            <a:ext cx="4252762" cy="9240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17-18 ноября 2022 год</a:t>
            </a: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 Гусь-Хрустальный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38082"/>
            <a:ext cx="885066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10" y="189987"/>
            <a:ext cx="1393051" cy="840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10" y="1286833"/>
            <a:ext cx="1735563" cy="1337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221" y="332830"/>
            <a:ext cx="1708553" cy="6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455" y="627427"/>
            <a:ext cx="8321381" cy="6928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отечественной науки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066" y="1468484"/>
            <a:ext cx="10721955" cy="3860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НОВАЯ ОТРАСЛЕВАЯ НАУЧНО-ПРОМЫШЛЕННАЯ ПОЛИТИКА</a:t>
            </a:r>
          </a:p>
          <a:p>
            <a:pPr marL="0" indent="0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1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100" u="sng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1100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-1" y="138082"/>
            <a:ext cx="961697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Объект 5"/>
          <p:cNvSpPr txBox="1">
            <a:spLocks/>
          </p:cNvSpPr>
          <p:nvPr/>
        </p:nvSpPr>
        <p:spPr>
          <a:xfrm>
            <a:off x="3213334" y="2275812"/>
            <a:ext cx="5927622" cy="33445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40" y="2457099"/>
            <a:ext cx="2190991" cy="146066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67" y="4748942"/>
            <a:ext cx="2345820" cy="156235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25" y="2507132"/>
            <a:ext cx="2356198" cy="14462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771" y="4748942"/>
            <a:ext cx="2364575" cy="157638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79" y="2463831"/>
            <a:ext cx="2296316" cy="14539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1884318" y="6220910"/>
            <a:ext cx="2960918" cy="4609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ТЕХНОЛОГИИ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710217" y="3889921"/>
            <a:ext cx="2054840" cy="54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НАУКА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7497159" y="3857922"/>
            <a:ext cx="2960918" cy="670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ИНЖЕНЕРИЯ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887402" y="6220910"/>
            <a:ext cx="2960918" cy="547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ПРОИЗВОДСТВО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122073" y="3438698"/>
            <a:ext cx="2960918" cy="9088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ОБРАЗОВАНИЕ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3618864" y="3187429"/>
            <a:ext cx="9188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619485" y="4195069"/>
            <a:ext cx="572600" cy="5538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537687" y="5530119"/>
            <a:ext cx="248408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8435577" y="4224591"/>
            <a:ext cx="519258" cy="4864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5" y="1607079"/>
            <a:ext cx="891260" cy="940147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>
            <a:off x="6887402" y="3187429"/>
            <a:ext cx="91882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8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19" y="444193"/>
            <a:ext cx="10304033" cy="50624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необходимых условий отечественной науке для совершенствования технологических процессов производства новых видов стекла и изделий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570" y="1751729"/>
            <a:ext cx="10580135" cy="456518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</a:rPr>
              <a:t>Научно-производственный аудит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900" dirty="0">
                <a:solidFill>
                  <a:schemeClr val="accent5">
                    <a:lumMod val="50000"/>
                  </a:schemeClr>
                </a:solidFill>
              </a:rPr>
              <a:t>Модернизация научной </a:t>
            </a: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</a:rPr>
              <a:t>инфраструктуры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</a:rPr>
              <a:t>Модернизация грантовой системы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3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900" dirty="0" smtClean="0">
                <a:solidFill>
                  <a:schemeClr val="accent5">
                    <a:lumMod val="50000"/>
                  </a:schemeClr>
                </a:solidFill>
              </a:rPr>
              <a:t>Разработка комплекса мер для привлечения частного капитала к финансированию научных исследований</a:t>
            </a:r>
          </a:p>
          <a:p>
            <a:pPr marL="0" indent="0">
              <a:buNone/>
            </a:pPr>
            <a:endParaRPr lang="ru-RU" sz="39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40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0" y="138082"/>
            <a:ext cx="1016876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4" y="1751729"/>
            <a:ext cx="1131201" cy="11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0811" y="418203"/>
            <a:ext cx="11910848" cy="892967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Научно-технического центра </a:t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Ассоциации «СтеклоСоюз» России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1321722" y="1482125"/>
            <a:ext cx="9448705" cy="14534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Научно-технический центр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 Ассоциации «СтеклоСоюз» России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(НТЦ ССР):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-1" y="138082"/>
            <a:ext cx="969579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204951" y="3323957"/>
            <a:ext cx="11824137" cy="3423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научно-технических разработок к реализации на предприятиях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семинаров по повышению квалификации сотрудников стекольных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высших, специальных учебных заведений и стекольного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подготовке тематических планов учебных заведений по запросам стекольных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предприятий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1" y="1595193"/>
            <a:ext cx="1228738" cy="96953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3062" y="3289857"/>
            <a:ext cx="11966027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4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01" y="435261"/>
            <a:ext cx="9603026" cy="979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Ассоциации «СтеклоСоюз» России с органами власти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3" y="1871380"/>
            <a:ext cx="4253605" cy="44833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Правительство РФ, Государственная Дума, Совет Федерации.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Профильные министерства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Ведомства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Контролирующие органы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Иные органы власти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2" y="1871380"/>
            <a:ext cx="592297" cy="592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3" y="2959630"/>
            <a:ext cx="592297" cy="5922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3" y="3707349"/>
            <a:ext cx="592297" cy="5922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2" y="4517882"/>
            <a:ext cx="592297" cy="5922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1" y="5331220"/>
            <a:ext cx="592297" cy="592297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5344508" y="1621630"/>
            <a:ext cx="0" cy="5084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5420716" y="1605487"/>
            <a:ext cx="6474154" cy="5100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«СтеклоСоюз» России входит в состав Международной Стекольной Ассоциации и является членом международной комиссии по стеклу (</a:t>
            </a: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ICG)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работа в составе Экспертных Советов палат Федерального Собрания РФ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Систематическая работа в составе Рабочих Групп Правительства РФ, профильных министерств, ведомств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СтеклоСоюз» России член ТПП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Участие в обсуждениях Проектов ФЗ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работе Круглых столов при Правительстве РФ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предложений для внесения в законодательную базу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Плановая работа с субъектами РФ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научных конференциях, выставках, форумах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сборе информации для включения в актуальные перечни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на право получения субсидий из федерального бюджета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87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4303" y="513064"/>
            <a:ext cx="8365558" cy="878185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Ожидаемый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8404" y="1563149"/>
            <a:ext cx="10826466" cy="50347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независимость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Стабильность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прогнозируемость заказов стекла и изделий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	краткосрочной и долгосрочной перспективе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Сокращение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технологического отставания заводов и отраслевого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машиностроения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Рост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в стекольной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Рост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 и налоговых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отчислений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Социальная стабильность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5" y="1511634"/>
            <a:ext cx="627291" cy="613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4" y="2198882"/>
            <a:ext cx="627291" cy="61384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4" y="3083043"/>
            <a:ext cx="627291" cy="6138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4" y="3949072"/>
            <a:ext cx="627291" cy="6138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4" y="4649821"/>
            <a:ext cx="627291" cy="6138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74" y="5350570"/>
            <a:ext cx="627291" cy="61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3376" y="2280056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b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2252" y="5824112"/>
            <a:ext cx="9144000" cy="91357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://www.steklosouz.ru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b="1" i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42763" y="5017398"/>
            <a:ext cx="11265226" cy="6301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Российский информационный портал стекольной промышленности:</a:t>
            </a:r>
            <a:endParaRPr lang="ru-RU" sz="2400" b="1" i="1" dirty="0">
              <a:ln>
                <a:solidFill>
                  <a:srgbClr val="66CCFF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3004" y="970806"/>
            <a:ext cx="6871366" cy="1280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 ДОКЛАДА:</a:t>
            </a:r>
            <a:br>
              <a:rPr lang="ru-RU" sz="4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625" y="3451835"/>
            <a:ext cx="11681854" cy="3108356"/>
          </a:xfrm>
        </p:spPr>
        <p:txBody>
          <a:bodyPr>
            <a:noAutofit/>
          </a:bodyPr>
          <a:lstStyle/>
          <a:p>
            <a:pPr marL="360000" lvl="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Гарантированное удовлетворение любых требований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потребителей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0000" lvl="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Технологическая независимость</a:t>
            </a:r>
          </a:p>
          <a:p>
            <a:pPr marL="360000" lvl="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Гармоничное </a:t>
            </a: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развитие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потребления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Социальная стабильность и промышленное развитие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субъектов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Наука для производства</a:t>
            </a:r>
          </a:p>
          <a:p>
            <a:pPr marL="360000" indent="-3600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Образование для производства</a:t>
            </a:r>
            <a:endParaRPr lang="ru-RU" sz="27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38082"/>
            <a:ext cx="885066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0907" y="3207114"/>
            <a:ext cx="11966027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1569237"/>
            <a:ext cx="1025559" cy="912748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162072" y="1678042"/>
            <a:ext cx="8802845" cy="1773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x-none" sz="3200" b="1" dirty="0">
                <a:solidFill>
                  <a:schemeClr val="accent5">
                    <a:lumMod val="50000"/>
                  </a:schemeClr>
                </a:solidFill>
              </a:rPr>
              <a:t>Стратегическое направление и инструменты </a:t>
            </a:r>
            <a:r>
              <a:rPr lang="x-none" sz="3200" b="1" dirty="0" smtClean="0">
                <a:solidFill>
                  <a:schemeClr val="accent5">
                    <a:lumMod val="50000"/>
                  </a:schemeClr>
                </a:solidFill>
              </a:rPr>
              <a:t>развития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x-none" sz="3200" b="1" dirty="0" smtClean="0">
                <a:solidFill>
                  <a:schemeClr val="accent5">
                    <a:lumMod val="50000"/>
                  </a:schemeClr>
                </a:solidFill>
              </a:rPr>
              <a:t>стекольной </a:t>
            </a:r>
            <a:r>
              <a:rPr lang="x-none" sz="3200" b="1" dirty="0">
                <a:solidFill>
                  <a:schemeClr val="accent5">
                    <a:lumMod val="50000"/>
                  </a:schemeClr>
                </a:solidFill>
              </a:rPr>
              <a:t>промышленности в современных условиях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».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Принципы </a:t>
            </a:r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специализации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4" y="1614377"/>
            <a:ext cx="5776830" cy="350075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999" y="1673334"/>
            <a:ext cx="5860284" cy="3343877"/>
          </a:xfrm>
        </p:spPr>
        <p:txBody>
          <a:bodyPr>
            <a:normAutofit/>
          </a:bodyPr>
          <a:lstStyle/>
          <a:p>
            <a:pPr lvl="0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Несбалансированная поддержка внутри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целый ряд территорий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угнетается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своём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Действует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 «конкуренции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(выгоден холдингам)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Итог: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стекольная промышленность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	многих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регионов не развивается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должным образом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3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n w="0"/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5494" y="5337879"/>
            <a:ext cx="11739375" cy="1386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стекольных предприятий должна осуществляться на принципах научно обоснованной специализации и кооперации регионов (компаний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2986" y="5281299"/>
            <a:ext cx="11966027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411" y="424650"/>
            <a:ext cx="11093741" cy="1143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совокупного валового </a:t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по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сегментам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76816"/>
              </p:ext>
            </p:extLst>
          </p:nvPr>
        </p:nvGraphicFramePr>
        <p:xfrm>
          <a:off x="447331" y="1322377"/>
          <a:ext cx="11305117" cy="5265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6485" y="291137"/>
            <a:ext cx="7136444" cy="8366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внутреннего </a:t>
            </a:r>
            <a:r>
              <a:rPr lang="ru-RU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спроса</a:t>
            </a: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49" y="2772076"/>
            <a:ext cx="11438624" cy="373007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правовое поле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Развивать рекламу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потребление: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пеностекло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кварцевое стекло, переработку, стеклянную тару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медицинское стекло,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сортовую посуду, хрусталь, художественное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стекло, машины и оборудование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Внедрять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технологии производства изделий из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стекла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предоставления субсидий производителям стекла, сырья 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оборудования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Стимулировать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спрос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087505" y="1615218"/>
            <a:ext cx="9606062" cy="1363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НЕОБХОДИМО НАРАЩИВАТЬ СОБСТВЕННОЕ ПОТРЕБЛЕНИЕ И ПЕРЕРАБОТКУ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1" y="1628239"/>
            <a:ext cx="823300" cy="8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202" y="444193"/>
            <a:ext cx="10465427" cy="135636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Усовершенствование программы 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путём внедрения </a:t>
            </a: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ГОСГАРАНТИЙ:</a:t>
            </a:r>
            <a:br>
              <a:rPr 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*Ввиду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доказанного бюджетного 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эффекта</a:t>
            </a:r>
            <a:b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(налоговые поступления значительно больше субсидий</a:t>
            </a:r>
            <a:r>
              <a:rPr lang="ru-RU" sz="1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653" y="2804106"/>
            <a:ext cx="10923863" cy="3445844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Госбанк по льготной ставке и под госгарантии предоставляет заводам кредитные средства в объёме реального спроса на стекло и изделия.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Заводы ритмично по графику отгружают стекло и изделия бюджетным и около бюджетным структурам со скидкой.</a:t>
            </a:r>
          </a:p>
          <a:p>
            <a:endParaRPr lang="ru-R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конце года или в начале нового бюджетного периода Правительство предоставляет заводам субсидии для покрытия полученных кредитов.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53" y="1645078"/>
            <a:ext cx="860083" cy="86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456" y="627427"/>
            <a:ext cx="7435700" cy="6928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стекольной отрасли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5" name="Объект 34"/>
          <p:cNvSpPr>
            <a:spLocks noGrp="1"/>
          </p:cNvSpPr>
          <p:nvPr>
            <p:ph idx="1"/>
          </p:nvPr>
        </p:nvSpPr>
        <p:spPr>
          <a:xfrm>
            <a:off x="2854565" y="2789581"/>
            <a:ext cx="9138652" cy="58516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Совершенствование образовательных программ высших и средних учебных заведений для стекольной промышленности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0" y="138082"/>
            <a:ext cx="885066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3" y="1438419"/>
            <a:ext cx="2383092" cy="6283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82" y="2114037"/>
            <a:ext cx="2383743" cy="6279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81" y="2784171"/>
            <a:ext cx="2383743" cy="6279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80" y="3454305"/>
            <a:ext cx="2383743" cy="62794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79" y="4124439"/>
            <a:ext cx="2383743" cy="6279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09" y="4794573"/>
            <a:ext cx="2383743" cy="62794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79" y="5467636"/>
            <a:ext cx="2383743" cy="6279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79" y="6134841"/>
            <a:ext cx="2383743" cy="627942"/>
          </a:xfrm>
          <a:prstGeom prst="rect">
            <a:avLst/>
          </a:prstGeom>
        </p:spPr>
      </p:pic>
      <p:sp>
        <p:nvSpPr>
          <p:cNvPr id="36" name="Объект 34"/>
          <p:cNvSpPr txBox="1">
            <a:spLocks/>
          </p:cNvSpPr>
          <p:nvPr/>
        </p:nvSpPr>
        <p:spPr>
          <a:xfrm>
            <a:off x="2854565" y="2131984"/>
            <a:ext cx="7483272" cy="591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Развитие отечественной науки для производства стекла и изделий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Объект 34"/>
          <p:cNvSpPr txBox="1">
            <a:spLocks/>
          </p:cNvSpPr>
          <p:nvPr/>
        </p:nvSpPr>
        <p:spPr>
          <a:xfrm>
            <a:off x="2809163" y="1614195"/>
            <a:ext cx="4056026" cy="5818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Технологическая независимость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Объект 34"/>
          <p:cNvSpPr txBox="1">
            <a:spLocks/>
          </p:cNvSpPr>
          <p:nvPr/>
        </p:nvSpPr>
        <p:spPr>
          <a:xfrm>
            <a:off x="2854565" y="3444161"/>
            <a:ext cx="9040305" cy="589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Организация дополнительного и специального профессионального образования для специалистов предприятий стекольной отрасли</a:t>
            </a:r>
          </a:p>
        </p:txBody>
      </p:sp>
      <p:sp>
        <p:nvSpPr>
          <p:cNvPr id="39" name="Объект 34"/>
          <p:cNvSpPr txBox="1">
            <a:spLocks/>
          </p:cNvSpPr>
          <p:nvPr/>
        </p:nvSpPr>
        <p:spPr>
          <a:xfrm>
            <a:off x="2809163" y="4136318"/>
            <a:ext cx="9294465" cy="6088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Создание необходимых условий отечественной науке для совершенствования технологических процессов производства новых видов стекла и изделий</a:t>
            </a:r>
          </a:p>
        </p:txBody>
      </p:sp>
      <p:sp>
        <p:nvSpPr>
          <p:cNvPr id="40" name="Объект 34"/>
          <p:cNvSpPr txBox="1">
            <a:spLocks/>
          </p:cNvSpPr>
          <p:nvPr/>
        </p:nvSpPr>
        <p:spPr>
          <a:xfrm>
            <a:off x="2809163" y="4736690"/>
            <a:ext cx="8837264" cy="543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Создание Научно-технического центра для взаимодействия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НИИ, учебных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заведений и промышленного производства</a:t>
            </a:r>
          </a:p>
        </p:txBody>
      </p:sp>
      <p:sp>
        <p:nvSpPr>
          <p:cNvPr id="41" name="Объект 34"/>
          <p:cNvSpPr txBox="1">
            <a:spLocks/>
          </p:cNvSpPr>
          <p:nvPr/>
        </p:nvSpPr>
        <p:spPr>
          <a:xfrm>
            <a:off x="2825622" y="5428327"/>
            <a:ext cx="8588612" cy="523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Создание общеотраслевого Экспертного Совета для координации взаимодействия науки, образования и производства</a:t>
            </a:r>
          </a:p>
        </p:txBody>
      </p:sp>
      <p:sp>
        <p:nvSpPr>
          <p:cNvPr id="42" name="Объект 34"/>
          <p:cNvSpPr txBox="1">
            <a:spLocks/>
          </p:cNvSpPr>
          <p:nvPr/>
        </p:nvSpPr>
        <p:spPr>
          <a:xfrm>
            <a:off x="2809163" y="6061788"/>
            <a:ext cx="9022858" cy="743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Взаимодействие Ассоциации «СтеклоСоюз» России с Правительством РФ, профильными министерствами, ведомствами, контролирующими органами РФ и иными органами власти</a:t>
            </a:r>
          </a:p>
        </p:txBody>
      </p:sp>
    </p:spTree>
    <p:extLst>
      <p:ext uri="{BB962C8B-B14F-4D97-AF65-F5344CB8AC3E}">
        <p14:creationId xmlns:p14="http://schemas.microsoft.com/office/powerpoint/2010/main" val="35819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455" y="627427"/>
            <a:ext cx="8321381" cy="69285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Технологическая независимость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01" y="1538088"/>
            <a:ext cx="5449924" cy="2645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ЭРА ЦИФРОВЫХ ТЕХНОЛОГИЙ</a:t>
            </a: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0" y="138082"/>
            <a:ext cx="885066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49" y="2239256"/>
            <a:ext cx="3968280" cy="5182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49" y="3210385"/>
            <a:ext cx="3968280" cy="5182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49" y="4154589"/>
            <a:ext cx="3968280" cy="518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145" y="2225200"/>
            <a:ext cx="2373999" cy="499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1385" y="3252133"/>
            <a:ext cx="1743607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188" y="4178975"/>
            <a:ext cx="2267909" cy="493819"/>
          </a:xfrm>
          <a:prstGeom prst="rect">
            <a:avLst/>
          </a:prstGeom>
        </p:spPr>
      </p:pic>
      <p:sp>
        <p:nvSpPr>
          <p:cNvPr id="29" name="Объект 5"/>
          <p:cNvSpPr txBox="1">
            <a:spLocks/>
          </p:cNvSpPr>
          <p:nvPr/>
        </p:nvSpPr>
        <p:spPr>
          <a:xfrm>
            <a:off x="5976174" y="1538088"/>
            <a:ext cx="5927622" cy="334459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ТРЕБУЮТСЯ ИНВЕСТИЦИИ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наука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рограммное обеспечение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новые технологии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подготовка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производства</a:t>
            </a: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одготовка высококвалифицированных кадров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515168" y="1535763"/>
            <a:ext cx="0" cy="3414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 txBox="1">
            <a:spLocks/>
          </p:cNvSpPr>
          <p:nvPr/>
        </p:nvSpPr>
        <p:spPr>
          <a:xfrm>
            <a:off x="560187" y="5081431"/>
            <a:ext cx="11233916" cy="1662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500" b="1" dirty="0" smtClean="0">
                <a:solidFill>
                  <a:schemeClr val="accent5">
                    <a:lumMod val="50000"/>
                  </a:schemeClr>
                </a:solidFill>
              </a:rPr>
              <a:t>Организация плановых систем обучения: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ополнительное профессиональное обучение</a:t>
            </a:r>
          </a:p>
          <a:p>
            <a:r>
              <a:rPr lang="ru-RU" sz="3000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</a:rPr>
              <a:t>пециальное профессиональное обучение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1229" y="547614"/>
            <a:ext cx="4689245" cy="4555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Бережливое производство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ru-RU" dirty="0">
              <a:solidFill>
                <a:srgbClr val="66CC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242899" y="2727239"/>
            <a:ext cx="8489731" cy="45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административного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Базис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519413" y="319833"/>
            <a:ext cx="6413233" cy="455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Система управления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качеством по стандартам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2677419" y="1688813"/>
            <a:ext cx="437979" cy="1002288"/>
          </a:xfrm>
          <a:prstGeom prst="upArrow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7325334" y="1746424"/>
            <a:ext cx="400695" cy="980815"/>
          </a:xfrm>
          <a:prstGeom prst="upArrow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59" y="282461"/>
            <a:ext cx="1470711" cy="886861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138082"/>
            <a:ext cx="1068404" cy="30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600" dirty="0" smtClean="0">
                <a:ln w="0"/>
                <a:solidFill>
                  <a:srgbClr val="66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 15 </a:t>
            </a:r>
            <a:endParaRPr lang="ru-RU" sz="1600" dirty="0">
              <a:ln w="0"/>
              <a:solidFill>
                <a:srgbClr val="66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1303" y="3868438"/>
            <a:ext cx="11966027" cy="157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бъект 2"/>
          <p:cNvSpPr txBox="1">
            <a:spLocks/>
          </p:cNvSpPr>
          <p:nvPr/>
        </p:nvSpPr>
        <p:spPr>
          <a:xfrm>
            <a:off x="307532" y="4169288"/>
            <a:ext cx="11713567" cy="18751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Системы административного управления на предприятии -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сводит на нет экономический эффект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связанный с модернизацией производства.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3" y="1586919"/>
            <a:ext cx="1061596" cy="9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4214</TotalTime>
  <Words>647</Words>
  <Application>Microsoft Office PowerPoint</Application>
  <PresentationFormat>Широкоэкранный</PresentationFormat>
  <Paragraphs>184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Тема Office</vt:lpstr>
      <vt:lpstr>  МЕЖДУНАРОДНЫЙ ОТРАСЛЕВОЙ ФОРУМ   «Стекло и современные технологии - XXI» </vt:lpstr>
      <vt:lpstr>  ТЕМА ДОКЛАДА:  </vt:lpstr>
      <vt:lpstr>Принципы специализации </vt:lpstr>
      <vt:lpstr>Распределение совокупного валового  продукта по сегментам </vt:lpstr>
      <vt:lpstr>   Развитие внутреннего спроса </vt:lpstr>
      <vt:lpstr> Усовершенствование программы  господдержки путём внедрения механизма ГОСГАРАНТИЙ:  *Ввиду доказанного бюджетного эффекта  (налоговые поступления значительно больше субсидий)</vt:lpstr>
      <vt:lpstr>Развитие стекольной отрасли </vt:lpstr>
      <vt:lpstr>Технологическая независимость </vt:lpstr>
      <vt:lpstr>Презентация PowerPoint</vt:lpstr>
      <vt:lpstr>Развитие отечественной науки </vt:lpstr>
      <vt:lpstr>Создание необходимых условий отечественной науке для совершенствования технологических процессов производства новых видов стекла и изделий</vt:lpstr>
      <vt:lpstr>Создание Научно-технического центра  при Ассоциации «СтеклоСоюз» России</vt:lpstr>
      <vt:lpstr>Взаимодействие Ассоциации «СтеклоСоюз» России с органами власти </vt:lpstr>
      <vt:lpstr>Ожидаемый результат: </vt:lpstr>
      <vt:lpstr>СПАСИБО 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Kovalev</dc:creator>
  <cp:lastModifiedBy>Пользователь Windows</cp:lastModifiedBy>
  <cp:revision>438</cp:revision>
  <dcterms:created xsi:type="dcterms:W3CDTF">2017-11-09T10:41:00Z</dcterms:created>
  <dcterms:modified xsi:type="dcterms:W3CDTF">2022-11-16T10:16:27Z</dcterms:modified>
</cp:coreProperties>
</file>