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77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4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6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9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8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02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7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2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97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5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1C12-A2DA-4BCF-80F9-8A3DEA9A8E4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10C4D-9169-4895-994E-552DA9F74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8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560840" cy="30243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АО «</a:t>
            </a:r>
            <a:r>
              <a:rPr lang="ru-RU" b="1" dirty="0" err="1" smtClean="0"/>
              <a:t>Гусевский</a:t>
            </a:r>
            <a:r>
              <a:rPr lang="ru-RU" b="1" dirty="0" smtClean="0"/>
              <a:t> стекольный завод им. Ф. Э. Дзержинского».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Его значение в развитии кварцевого производства РФ.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8496944" cy="1775048"/>
          </a:xfrm>
        </p:spPr>
        <p:txBody>
          <a:bodyPr>
            <a:normAutofit/>
          </a:bodyPr>
          <a:lstStyle/>
          <a:p>
            <a:r>
              <a:rPr lang="ru-RU" dirty="0" smtClean="0"/>
              <a:t>Международный специализированный форум «Стекло и современные технологии –</a:t>
            </a:r>
            <a:r>
              <a:rPr lang="en-US" dirty="0" smtClean="0"/>
              <a:t>XXI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17 – 18 ноября 2022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64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Общий план развития кварцевого производства на СЗД</a:t>
            </a:r>
            <a:endParaRPr lang="ru-RU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481454"/>
            <a:ext cx="7851442" cy="489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05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Пути </a:t>
            </a:r>
            <a:r>
              <a:rPr lang="ru-RU" sz="3600" b="1" dirty="0"/>
              <a:t>решения </a:t>
            </a:r>
            <a:r>
              <a:rPr lang="ru-RU" sz="3600" b="1" dirty="0" smtClean="0"/>
              <a:t>поставленных задач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Завод работает над решением </a:t>
            </a:r>
            <a:r>
              <a:rPr lang="ru-RU" dirty="0"/>
              <a:t>проблем кварцевого </a:t>
            </a:r>
            <a:r>
              <a:rPr lang="ru-RU" dirty="0" smtClean="0"/>
              <a:t>производства, в том числе:</a:t>
            </a:r>
            <a:endParaRPr lang="ru-RU" dirty="0"/>
          </a:p>
          <a:p>
            <a:r>
              <a:rPr lang="ru-RU" dirty="0" smtClean="0"/>
              <a:t>разработан </a:t>
            </a:r>
            <a:r>
              <a:rPr lang="ru-RU" dirty="0"/>
              <a:t>План развития кварцевого производства на основе </a:t>
            </a:r>
            <a:r>
              <a:rPr lang="ru-RU" dirty="0" smtClean="0"/>
              <a:t>востребованных </a:t>
            </a:r>
            <a:r>
              <a:rPr lang="ru-RU" dirty="0"/>
              <a:t>видов кварцевых изделий в объемах достаточных для самоокупаемости создаваемого производства;</a:t>
            </a:r>
          </a:p>
          <a:p>
            <a:r>
              <a:rPr lang="ru-RU" dirty="0" smtClean="0"/>
              <a:t>максимально содействует </a:t>
            </a:r>
            <a:r>
              <a:rPr lang="ru-RU" dirty="0"/>
              <a:t>созданию в г. </a:t>
            </a:r>
            <a:r>
              <a:rPr lang="ru-RU" dirty="0" smtClean="0"/>
              <a:t>Гусь-Хрустальном </a:t>
            </a:r>
            <a:r>
              <a:rPr lang="ru-RU" dirty="0"/>
              <a:t>по указанию Губернатора Владимирской области А. А. Авдеева стекольного кластера, частью которого ожидается блок «Гусь-Хрустальный Кварц». </a:t>
            </a:r>
          </a:p>
          <a:p>
            <a:pPr marL="0" indent="0">
              <a:buNone/>
            </a:pPr>
            <a:r>
              <a:rPr lang="ru-RU" dirty="0" smtClean="0"/>
              <a:t>           Наша </a:t>
            </a:r>
            <a:r>
              <a:rPr lang="ru-RU" dirty="0"/>
              <a:t>цель участия в кластере заключается в следующем: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а) </a:t>
            </a:r>
            <a:r>
              <a:rPr lang="ru-RU" dirty="0" smtClean="0"/>
              <a:t>подготовка </a:t>
            </a:r>
            <a:r>
              <a:rPr lang="ru-RU" dirty="0"/>
              <a:t>будущих кадров по всему спектру тематики кластера.  </a:t>
            </a:r>
          </a:p>
          <a:p>
            <a:pPr marL="0" indent="0">
              <a:buNone/>
            </a:pPr>
            <a:r>
              <a:rPr lang="ru-RU" dirty="0"/>
              <a:t>б) опробование передовых процессов кварцевого производства на уровне лабораторных работ и </a:t>
            </a:r>
            <a:r>
              <a:rPr lang="ru-RU" dirty="0" smtClean="0"/>
              <a:t>передача </a:t>
            </a:r>
            <a:r>
              <a:rPr lang="ru-RU" dirty="0"/>
              <a:t>Индустриальному партнеру результатов для освоения опытного и опытно-промышленного производства;</a:t>
            </a:r>
          </a:p>
          <a:p>
            <a:pPr marL="0" indent="0">
              <a:buNone/>
            </a:pPr>
            <a:r>
              <a:rPr lang="ru-RU" dirty="0"/>
              <a:t>в) опробование нестандартных областей применения аппаратуры и изделий с применением кварцевого стекла в инновационных процессах на основе сотрудничество Научных партнеров, работающих с </a:t>
            </a:r>
            <a:r>
              <a:rPr lang="ru-RU" dirty="0" smtClean="0"/>
              <a:t> СЗД. </a:t>
            </a:r>
          </a:p>
          <a:p>
            <a:pPr marL="0" indent="0">
              <a:buNone/>
            </a:pPr>
            <a:r>
              <a:rPr lang="ru-RU" dirty="0"/>
              <a:t>г</a:t>
            </a:r>
            <a:r>
              <a:rPr lang="ru-RU" dirty="0" smtClean="0"/>
              <a:t>) уровень кластера при ГСК им. </a:t>
            </a:r>
            <a:r>
              <a:rPr lang="ru-RU" dirty="0" err="1" smtClean="0"/>
              <a:t>Чехлова</a:t>
            </a:r>
            <a:r>
              <a:rPr lang="ru-RU" dirty="0" smtClean="0"/>
              <a:t> для отраслевой науки </a:t>
            </a:r>
            <a:r>
              <a:rPr lang="ru-RU" dirty="0" err="1" smtClean="0"/>
              <a:t>низковат</a:t>
            </a:r>
            <a:r>
              <a:rPr lang="ru-RU" dirty="0" smtClean="0"/>
              <a:t>, однако на начальном этапе это единственный проверенный опытом ГСК и СЗД путь развития.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В итоге</a:t>
            </a:r>
            <a:r>
              <a:rPr lang="ru-RU" dirty="0"/>
              <a:t>, создание в Кластере направления «Гусь-Хрустальный Кварц» </a:t>
            </a:r>
            <a:r>
              <a:rPr lang="ru-RU" dirty="0" smtClean="0"/>
              <a:t>- это </a:t>
            </a:r>
            <a:r>
              <a:rPr lang="ru-RU" dirty="0"/>
              <a:t>возрождение прикладной отраслевой науки в кварцевом производстве в теснейшем сотрудничестве с </a:t>
            </a:r>
            <a:r>
              <a:rPr lang="ru-RU" dirty="0" smtClean="0"/>
              <a:t> промышленным </a:t>
            </a:r>
            <a:r>
              <a:rPr lang="ru-RU" dirty="0"/>
              <a:t>производством на АО СЗД и ООО </a:t>
            </a:r>
            <a:r>
              <a:rPr lang="ru-RU" dirty="0" err="1" smtClean="0"/>
              <a:t>СинКрис</a:t>
            </a:r>
            <a:r>
              <a:rPr lang="ru-RU" dirty="0" smtClean="0"/>
              <a:t> и научных школ ИХС им. Гребенщикова, МХТУ им. Менделеева и других.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262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93610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Энергетика - проблема кварцевого производства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Энергетические затраты в кварцевом производстве велики. </a:t>
            </a:r>
            <a:r>
              <a:rPr lang="ru-RU" dirty="0"/>
              <a:t>Печальный опыт Европы </a:t>
            </a:r>
            <a:r>
              <a:rPr lang="ru-RU" dirty="0" smtClean="0"/>
              <a:t>высветил </a:t>
            </a:r>
            <a:r>
              <a:rPr lang="ru-RU" dirty="0"/>
              <a:t>влияние энергетической </a:t>
            </a:r>
            <a:r>
              <a:rPr lang="ru-RU" dirty="0" smtClean="0"/>
              <a:t>политики  </a:t>
            </a:r>
            <a:r>
              <a:rPr lang="ru-RU" dirty="0"/>
              <a:t>на экономические показатели производителей продукции с высокой долей </a:t>
            </a:r>
            <a:r>
              <a:rPr lang="ru-RU" dirty="0" smtClean="0"/>
              <a:t>энергетики, а также вскрыл российские механизмы влияния  на производство </a:t>
            </a:r>
            <a:r>
              <a:rPr lang="ru-RU" dirty="0"/>
              <a:t>тугоплавких </a:t>
            </a:r>
            <a:r>
              <a:rPr lang="ru-RU" dirty="0" smtClean="0"/>
              <a:t>материалов.  На </a:t>
            </a:r>
            <a:r>
              <a:rPr lang="ru-RU" dirty="0"/>
              <a:t>примере ООО «</a:t>
            </a:r>
            <a:r>
              <a:rPr lang="ru-RU" dirty="0" err="1"/>
              <a:t>ТехноКварц</a:t>
            </a:r>
            <a:r>
              <a:rPr lang="ru-RU" dirty="0"/>
              <a:t>» можно утверждать, </a:t>
            </a:r>
            <a:r>
              <a:rPr lang="ru-RU" dirty="0" smtClean="0"/>
              <a:t>что:</a:t>
            </a:r>
          </a:p>
          <a:p>
            <a:pPr marL="0" indent="0">
              <a:buNone/>
            </a:pPr>
            <a:r>
              <a:rPr lang="ru-RU" dirty="0" smtClean="0"/>
              <a:t>     - </a:t>
            </a:r>
            <a:r>
              <a:rPr lang="ru-RU" dirty="0"/>
              <a:t>реальные цены на электрическую энергию </a:t>
            </a:r>
            <a:r>
              <a:rPr lang="ru-RU" dirty="0" smtClean="0"/>
              <a:t>с </a:t>
            </a:r>
            <a:r>
              <a:rPr lang="ru-RU" dirty="0"/>
              <a:t>2008 года росли в 2, а затем в 3,5 раза выше уровня </a:t>
            </a:r>
            <a:r>
              <a:rPr lang="ru-RU" dirty="0" smtClean="0"/>
              <a:t>инфляции по стране. </a:t>
            </a:r>
          </a:p>
          <a:p>
            <a:pPr marL="0" indent="0">
              <a:buNone/>
            </a:pPr>
            <a:r>
              <a:rPr lang="ru-RU" dirty="0" smtClean="0"/>
              <a:t>     - реформирование  </a:t>
            </a:r>
            <a:r>
              <a:rPr lang="ru-RU" dirty="0"/>
              <a:t>электроэнергетики по Чубайсу </a:t>
            </a:r>
            <a:r>
              <a:rPr lang="ru-RU" dirty="0" smtClean="0"/>
              <a:t>свелось </a:t>
            </a:r>
            <a:r>
              <a:rPr lang="ru-RU" dirty="0"/>
              <a:t>к созданию «</a:t>
            </a:r>
            <a:r>
              <a:rPr lang="ru-RU" dirty="0" err="1"/>
              <a:t>спотового</a:t>
            </a:r>
            <a:r>
              <a:rPr lang="ru-RU" dirty="0"/>
              <a:t>» рынка электроэнергии под видом оптовой </a:t>
            </a:r>
            <a:r>
              <a:rPr lang="ru-RU" dirty="0" smtClean="0"/>
              <a:t>продажи. </a:t>
            </a:r>
            <a:r>
              <a:rPr lang="ru-RU" dirty="0"/>
              <a:t>Этот рынок непрозрачен, управляем по принципу извлечения максимальной прибыли в целом </a:t>
            </a:r>
            <a:r>
              <a:rPr lang="ru-RU" dirty="0" smtClean="0"/>
              <a:t>из </a:t>
            </a:r>
            <a:r>
              <a:rPr lang="ru-RU" dirty="0"/>
              <a:t>промышленности, спрятан в недрах корпоративных </a:t>
            </a:r>
            <a:r>
              <a:rPr lang="ru-RU" dirty="0" smtClean="0"/>
              <a:t> интересов. </a:t>
            </a:r>
          </a:p>
          <a:p>
            <a:pPr marL="0" indent="0">
              <a:buNone/>
            </a:pPr>
            <a:r>
              <a:rPr lang="ru-RU" dirty="0" smtClean="0"/>
              <a:t>     - анализ </a:t>
            </a:r>
            <a:r>
              <a:rPr lang="ru-RU" dirty="0"/>
              <a:t>цен </a:t>
            </a:r>
            <a:r>
              <a:rPr lang="ru-RU" dirty="0" smtClean="0"/>
              <a:t>на энергию для  ООО «</a:t>
            </a:r>
            <a:r>
              <a:rPr lang="ru-RU" dirty="0" err="1" smtClean="0"/>
              <a:t>ТехноКварц</a:t>
            </a:r>
            <a:r>
              <a:rPr lang="ru-RU" dirty="0" smtClean="0"/>
              <a:t>» по </a:t>
            </a:r>
            <a:r>
              <a:rPr lang="ru-RU" dirty="0"/>
              <a:t>месяцам </a:t>
            </a:r>
            <a:r>
              <a:rPr lang="ru-RU" dirty="0" smtClean="0"/>
              <a:t>показывает </a:t>
            </a:r>
            <a:r>
              <a:rPr lang="ru-RU" dirty="0"/>
              <a:t>увязку состояния промышленности  и ценообразования на электроэнергию. При этом Генераторы, Транспортировщики и Потребители электроэнергии недовольны положением дел, в то время как </a:t>
            </a:r>
            <a:r>
              <a:rPr lang="ru-RU" dirty="0" err="1"/>
              <a:t>Энергосбытовые</a:t>
            </a:r>
            <a:r>
              <a:rPr lang="ru-RU" dirty="0"/>
              <a:t> компании чувствуют  себя вполне </a:t>
            </a:r>
            <a:r>
              <a:rPr lang="ru-RU" dirty="0" smtClean="0"/>
              <a:t>комфортно. </a:t>
            </a:r>
          </a:p>
          <a:p>
            <a:pPr marL="0" indent="0">
              <a:buNone/>
            </a:pPr>
            <a:r>
              <a:rPr lang="ru-RU" dirty="0" smtClean="0"/>
              <a:t>            В итоге, </a:t>
            </a:r>
            <a:r>
              <a:rPr lang="ru-RU" dirty="0"/>
              <a:t>за 20 млн. рублей долга за потребленную электрическую энергию </a:t>
            </a:r>
            <a:r>
              <a:rPr lang="ru-RU" dirty="0" smtClean="0"/>
              <a:t>в 2020 г. обанкротили </a:t>
            </a:r>
            <a:r>
              <a:rPr lang="ru-RU" dirty="0"/>
              <a:t>ООО «</a:t>
            </a:r>
            <a:r>
              <a:rPr lang="ru-RU" dirty="0" err="1"/>
              <a:t>ТехноКварц</a:t>
            </a:r>
            <a:r>
              <a:rPr lang="ru-RU" dirty="0" smtClean="0"/>
              <a:t>».  </a:t>
            </a:r>
            <a:r>
              <a:rPr lang="ru-RU" dirty="0"/>
              <a:t>При этом Россия потеряла специализированный завод по производству кварцевой продукции и единственного изготовителя уникального и крайне востребованного стекла </a:t>
            </a:r>
            <a:r>
              <a:rPr lang="ru-RU" dirty="0" smtClean="0"/>
              <a:t>марки КУ-1.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458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/>
          <a:lstStyle/>
          <a:p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 СЗД им. Дзержинского единственный производитель </a:t>
            </a:r>
            <a:r>
              <a:rPr lang="ru-RU" dirty="0"/>
              <a:t>полного цикла </a:t>
            </a:r>
            <a:r>
              <a:rPr lang="ru-RU" dirty="0" smtClean="0"/>
              <a:t>и хранитель компетенций кварцевого производства.</a:t>
            </a:r>
          </a:p>
          <a:p>
            <a:pPr marL="0" indent="0">
              <a:buNone/>
            </a:pPr>
            <a:r>
              <a:rPr lang="ru-RU" dirty="0" smtClean="0"/>
              <a:t>2. Завод </a:t>
            </a:r>
            <a:r>
              <a:rPr lang="ru-RU" b="1" i="1" dirty="0" smtClean="0"/>
              <a:t>объективно</a:t>
            </a:r>
            <a:r>
              <a:rPr lang="ru-RU" dirty="0" smtClean="0"/>
              <a:t> является единственной  индустриальной базой для </a:t>
            </a:r>
            <a:r>
              <a:rPr lang="ru-RU" dirty="0" err="1" smtClean="0"/>
              <a:t>импортозамещения</a:t>
            </a:r>
            <a:r>
              <a:rPr lang="ru-RU" dirty="0" smtClean="0"/>
              <a:t>, привлечения передовых технологий </a:t>
            </a:r>
            <a:r>
              <a:rPr lang="ru-RU" dirty="0"/>
              <a:t>и воссоздания </a:t>
            </a:r>
            <a:r>
              <a:rPr lang="ru-RU" dirty="0" smtClean="0"/>
              <a:t>отрасли </a:t>
            </a:r>
            <a:r>
              <a:rPr lang="ru-RU" dirty="0" smtClean="0"/>
              <a:t>и базой для отраслевой науки.</a:t>
            </a:r>
          </a:p>
          <a:p>
            <a:pPr marL="0" indent="0">
              <a:buNone/>
            </a:pPr>
            <a:r>
              <a:rPr lang="ru-RU" dirty="0" smtClean="0"/>
              <a:t>3. Создание кварцевого направления в стекольном Кластере г. Гусь-Хрустальный – первый шаг в возрождении кварцевого производства, сохранения компетенций и </a:t>
            </a:r>
            <a:r>
              <a:rPr lang="ru-RU" dirty="0"/>
              <a:t>формированию на </a:t>
            </a:r>
            <a:r>
              <a:rPr lang="ru-RU" dirty="0" smtClean="0"/>
              <a:t>перспективу новых производительных сил и производственных отношений.</a:t>
            </a:r>
          </a:p>
          <a:p>
            <a:pPr marL="0" indent="0">
              <a:buNone/>
            </a:pPr>
            <a:r>
              <a:rPr lang="ru-RU" dirty="0" smtClean="0"/>
              <a:t>4. Принуждение энергетиков к содействию </a:t>
            </a:r>
            <a:r>
              <a:rPr lang="ru-RU" dirty="0" smtClean="0"/>
              <a:t> </a:t>
            </a:r>
            <a:r>
              <a:rPr lang="ru-RU" dirty="0" smtClean="0"/>
              <a:t>энергоемким производствам, как объективное и обязательное требование инновационного саморазвития промышленности и это требует скорейшего исполнения.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70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r>
              <a:rPr lang="ru-RU" b="1" dirty="0" smtClean="0"/>
              <a:t>Благодарим за внимание</a:t>
            </a:r>
            <a:endParaRPr lang="ru-RU" b="1" dirty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Докладчик:</a:t>
            </a:r>
          </a:p>
          <a:p>
            <a:pPr marL="0" indent="0">
              <a:buNone/>
            </a:pPr>
            <a:r>
              <a:rPr lang="ru-RU" sz="2800" dirty="0" smtClean="0"/>
              <a:t>Заместитель технического </a:t>
            </a:r>
          </a:p>
          <a:p>
            <a:pPr marL="0" indent="0">
              <a:buNone/>
            </a:pPr>
            <a:r>
              <a:rPr lang="ru-RU" sz="2800" dirty="0" smtClean="0"/>
              <a:t>директора по перспективным </a:t>
            </a:r>
          </a:p>
          <a:p>
            <a:pPr marL="0" indent="0">
              <a:buNone/>
            </a:pPr>
            <a:r>
              <a:rPr lang="ru-RU" sz="2800" dirty="0" smtClean="0"/>
              <a:t>технологиям кварцевого </a:t>
            </a:r>
          </a:p>
          <a:p>
            <a:pPr marL="0" indent="0">
              <a:buNone/>
            </a:pPr>
            <a:r>
              <a:rPr lang="ru-RU" sz="2800" dirty="0" smtClean="0"/>
              <a:t>производства			Померанцев М. А.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+7 910 775 0258</a:t>
            </a:r>
          </a:p>
          <a:p>
            <a:pPr marL="0" indent="0">
              <a:buNone/>
            </a:pPr>
            <a:r>
              <a:rPr lang="en-US" sz="2800" dirty="0" err="1" smtClean="0"/>
              <a:t>E-mail:szd@rusglass.ru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801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Отрасли побудившие развитие  кварцевой продукции в СССР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Развитие  кварцевого производства формировали наиболее передовые направления техники: </a:t>
            </a:r>
          </a:p>
          <a:p>
            <a:pPr marL="0" indent="0">
              <a:buNone/>
            </a:pPr>
            <a:r>
              <a:rPr lang="ru-RU" dirty="0" smtClean="0"/>
              <a:t>светотехника, </a:t>
            </a:r>
          </a:p>
          <a:p>
            <a:pPr marL="0" indent="0">
              <a:buNone/>
            </a:pPr>
            <a:r>
              <a:rPr lang="ru-RU" dirty="0" smtClean="0"/>
              <a:t>электроника, </a:t>
            </a:r>
          </a:p>
          <a:p>
            <a:pPr marL="0" indent="0">
              <a:buNone/>
            </a:pPr>
            <a:r>
              <a:rPr lang="ru-RU" dirty="0" smtClean="0"/>
              <a:t>космическая техника,   </a:t>
            </a:r>
          </a:p>
          <a:p>
            <a:pPr marL="0" indent="0">
              <a:buNone/>
            </a:pPr>
            <a:r>
              <a:rPr lang="ru-RU" dirty="0" smtClean="0"/>
              <a:t>оптическое приборостроение, </a:t>
            </a:r>
          </a:p>
          <a:p>
            <a:pPr marL="0" indent="0">
              <a:buNone/>
            </a:pPr>
            <a:r>
              <a:rPr lang="ru-RU" dirty="0" smtClean="0"/>
              <a:t>химия ОСЧ материалов, </a:t>
            </a:r>
          </a:p>
          <a:p>
            <a:pPr marL="0" indent="0">
              <a:buNone/>
            </a:pPr>
            <a:r>
              <a:rPr lang="ru-RU" dirty="0" smtClean="0"/>
              <a:t>волоконная оптика,</a:t>
            </a:r>
          </a:p>
          <a:p>
            <a:pPr marL="0" indent="0">
              <a:buNone/>
            </a:pPr>
            <a:r>
              <a:rPr lang="ru-RU" dirty="0" smtClean="0"/>
              <a:t>полупроводниковая техника,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и многие 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66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 формирования  кварцевой отрасли на конец 80-х годов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827584" y="1600200"/>
            <a:ext cx="7632848" cy="499715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82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Трансформация кварцевой отрасли</a:t>
            </a:r>
            <a:endParaRPr lang="ru-RU" b="1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62099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Исторически сложившееся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79512" y="2174874"/>
            <a:ext cx="4317876" cy="4422477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Единый центр комплексного научно технического развития – ГКНТ</a:t>
            </a:r>
          </a:p>
          <a:p>
            <a:pPr marL="457200" indent="-457200">
              <a:buAutoNum type="arabicPeriod"/>
            </a:pPr>
            <a:r>
              <a:rPr lang="ru-RU" dirty="0" smtClean="0"/>
              <a:t>Централизация управления развитием и финансирования на системной основе.</a:t>
            </a:r>
          </a:p>
          <a:p>
            <a:pPr marL="457200" indent="-457200">
              <a:buAutoNum type="arabicPeriod"/>
            </a:pPr>
            <a:r>
              <a:rPr lang="ru-RU" dirty="0" smtClean="0"/>
              <a:t>Концентрация  сил, средств, компетенций по признаку технологий и применения кварца.</a:t>
            </a:r>
          </a:p>
          <a:p>
            <a:pPr marL="457200" indent="-457200">
              <a:buAutoNum type="arabicPeriod"/>
            </a:pPr>
            <a:r>
              <a:rPr lang="ru-RU" dirty="0" smtClean="0"/>
              <a:t>Нацеленность на конечный продукт.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Современное состояние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19463" cy="442247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Отсутствие комплексного подхода в развитии кварцевой отрасли.</a:t>
            </a:r>
          </a:p>
          <a:p>
            <a:pPr marL="457200" indent="-457200">
              <a:buAutoNum type="arabicPeriod"/>
            </a:pPr>
            <a:r>
              <a:rPr lang="ru-RU" dirty="0" smtClean="0"/>
              <a:t>Управление финансами как метод развития   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Привлечение сил, средств, по признаку собственности и децентрализация кварцевых  компетенций.</a:t>
            </a:r>
          </a:p>
          <a:p>
            <a:pPr marL="457200" indent="-457200">
              <a:buAutoNum type="arabicPeriod"/>
            </a:pPr>
            <a:r>
              <a:rPr lang="ru-RU" dirty="0" smtClean="0"/>
              <a:t>Отсутствие учета интересов смежных потребителей  и производителей кварца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19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3610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Состояния </a:t>
            </a:r>
            <a:r>
              <a:rPr lang="ru-RU" sz="3200" b="1" dirty="0"/>
              <a:t>кварцевого производства в РФ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на </a:t>
            </a:r>
            <a:r>
              <a:rPr lang="ru-RU" sz="3200" b="1" dirty="0"/>
              <a:t>01.11.2022 г.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dirty="0" smtClean="0"/>
              <a:t>1  В основном компании </a:t>
            </a:r>
            <a:r>
              <a:rPr lang="ru-RU" sz="2000" dirty="0"/>
              <a:t>на рынке </a:t>
            </a:r>
            <a:r>
              <a:rPr lang="ru-RU" sz="2000" dirty="0" smtClean="0"/>
              <a:t>кварца </a:t>
            </a:r>
            <a:r>
              <a:rPr lang="ru-RU" sz="2000" dirty="0"/>
              <a:t>являются перекупщиками китайской продукции под видом своего производства</a:t>
            </a:r>
            <a:r>
              <a:rPr lang="ru-RU" sz="2000" dirty="0" smtClean="0"/>
              <a:t>.  Некоторые из них  напрямую берут  продукт в Китае </a:t>
            </a:r>
            <a:r>
              <a:rPr lang="ru-RU" sz="2000" dirty="0"/>
              <a:t>и </a:t>
            </a:r>
            <a:r>
              <a:rPr lang="ru-RU" sz="2000" dirty="0" smtClean="0"/>
              <a:t>выдают за свою, (аутсорсинг).</a:t>
            </a:r>
            <a:endParaRPr lang="ru-RU" sz="2000" dirty="0"/>
          </a:p>
          <a:p>
            <a:pPr marL="0" lvl="0" indent="0">
              <a:buNone/>
            </a:pPr>
            <a:r>
              <a:rPr lang="ru-RU" sz="2000" dirty="0" smtClean="0"/>
              <a:t>2. Некоторые потребители </a:t>
            </a:r>
            <a:r>
              <a:rPr lang="ru-RU" sz="2000" dirty="0"/>
              <a:t>высококачественной кварцевой продукции продают излишки изделий и полуфабрикатов, </a:t>
            </a:r>
            <a:r>
              <a:rPr lang="ru-RU" sz="2000" dirty="0" smtClean="0"/>
              <a:t>полученных </a:t>
            </a:r>
            <a:r>
              <a:rPr lang="ru-RU" sz="2000" dirty="0"/>
              <a:t>от зарубежных производителей, используя старые и устойчивые корпоративные связи.</a:t>
            </a:r>
          </a:p>
          <a:p>
            <a:pPr marL="0" lvl="0" indent="0">
              <a:buNone/>
            </a:pPr>
            <a:r>
              <a:rPr lang="ru-RU" sz="2000" dirty="0" smtClean="0"/>
              <a:t>3. Инвестиции направлялись, </a:t>
            </a:r>
            <a:r>
              <a:rPr lang="ru-RU" sz="2000" dirty="0"/>
              <a:t>в основном, в сырьевой сектор кварцевого производства. Нам не известно ни одного Проекта по развитию технологии </a:t>
            </a:r>
            <a:r>
              <a:rPr lang="ru-RU" sz="2000" dirty="0" smtClean="0"/>
              <a:t>получения стекла в виде полуфабрикат и </a:t>
            </a:r>
            <a:r>
              <a:rPr lang="ru-RU" sz="2000" dirty="0"/>
              <a:t>изготовления готового изделия.</a:t>
            </a:r>
          </a:p>
          <a:p>
            <a:pPr marL="0" lvl="0" indent="0">
              <a:buNone/>
            </a:pPr>
            <a:r>
              <a:rPr lang="ru-RU" sz="2000" dirty="0" smtClean="0"/>
              <a:t>4</a:t>
            </a:r>
            <a:r>
              <a:rPr lang="ru-RU" sz="2000" b="1" dirty="0" smtClean="0"/>
              <a:t>. Все основные </a:t>
            </a:r>
            <a:r>
              <a:rPr lang="ru-RU" sz="2000" b="1" dirty="0"/>
              <a:t>заводы, ориентированные </a:t>
            </a:r>
            <a:r>
              <a:rPr lang="ru-RU" sz="2000" b="1" dirty="0" smtClean="0"/>
              <a:t>на производство изделий для электроник, электротехники </a:t>
            </a:r>
            <a:r>
              <a:rPr lang="ru-RU" sz="2000" b="1" dirty="0"/>
              <a:t>и </a:t>
            </a:r>
            <a:r>
              <a:rPr lang="ru-RU" sz="2000" b="1" dirty="0" smtClean="0"/>
              <a:t>оптики, как </a:t>
            </a:r>
            <a:r>
              <a:rPr lang="ru-RU" sz="2000" b="1" dirty="0" err="1"/>
              <a:t>Элвакс</a:t>
            </a:r>
            <a:r>
              <a:rPr lang="ru-RU" sz="2000" b="1" dirty="0"/>
              <a:t>, </a:t>
            </a:r>
            <a:r>
              <a:rPr lang="ru-RU" sz="2000" b="1" dirty="0" smtClean="0"/>
              <a:t> </a:t>
            </a:r>
            <a:r>
              <a:rPr lang="ru-RU" sz="2000" b="1" dirty="0" err="1"/>
              <a:t>Лисма</a:t>
            </a:r>
            <a:r>
              <a:rPr lang="ru-RU" sz="2000" b="1" dirty="0"/>
              <a:t>, </a:t>
            </a:r>
            <a:r>
              <a:rPr lang="ru-RU" sz="2000" b="1" dirty="0" err="1" smtClean="0"/>
              <a:t>ТехноКварц</a:t>
            </a:r>
            <a:r>
              <a:rPr lang="ru-RU" sz="2000" b="1" dirty="0" smtClean="0"/>
              <a:t>, ММЗ </a:t>
            </a:r>
            <a:r>
              <a:rPr lang="ru-RU" sz="2000" b="1" dirty="0"/>
              <a:t>более не </a:t>
            </a:r>
            <a:r>
              <a:rPr lang="ru-RU" sz="2000" b="1" dirty="0" smtClean="0"/>
              <a:t>существуют. Причины </a:t>
            </a:r>
            <a:r>
              <a:rPr lang="ru-RU" sz="2000" b="1" dirty="0"/>
              <a:t>необходимо </a:t>
            </a:r>
            <a:r>
              <a:rPr lang="ru-RU" sz="2000" b="1" dirty="0" smtClean="0"/>
              <a:t>анализировать </a:t>
            </a:r>
            <a:r>
              <a:rPr lang="ru-RU" sz="2000" b="1" dirty="0"/>
              <a:t>и вносить соответствующие </a:t>
            </a:r>
            <a:r>
              <a:rPr lang="ru-RU" sz="2000" b="1" dirty="0" smtClean="0"/>
              <a:t>изменения </a:t>
            </a:r>
            <a:r>
              <a:rPr lang="ru-RU" sz="2000" b="1" dirty="0"/>
              <a:t>в документы всех уровней управления промышленностью.</a:t>
            </a:r>
          </a:p>
          <a:p>
            <a:pPr marL="0" lvl="0" indent="0">
              <a:buNone/>
            </a:pPr>
            <a:r>
              <a:rPr lang="ru-RU" sz="2000" b="1" dirty="0" smtClean="0"/>
              <a:t>5. На сегодня </a:t>
            </a:r>
            <a:r>
              <a:rPr lang="ru-RU" sz="2000" b="1" dirty="0"/>
              <a:t>хранителем </a:t>
            </a:r>
            <a:r>
              <a:rPr lang="ru-RU" sz="2000" b="1" dirty="0" smtClean="0"/>
              <a:t>компетенций и реальным производителем кварцевого стекла </a:t>
            </a:r>
            <a:r>
              <a:rPr lang="ru-RU" sz="2000" b="1" dirty="0"/>
              <a:t>в виде </a:t>
            </a:r>
            <a:r>
              <a:rPr lang="ru-RU" sz="2000" b="1" dirty="0" smtClean="0"/>
              <a:t>труб, </a:t>
            </a:r>
            <a:r>
              <a:rPr lang="ru-RU" sz="2000" b="1" dirty="0" err="1"/>
              <a:t>кварцедувных</a:t>
            </a:r>
            <a:r>
              <a:rPr lang="ru-RU" sz="2000" b="1" dirty="0"/>
              <a:t> приборов, </a:t>
            </a:r>
            <a:r>
              <a:rPr lang="ru-RU" sz="2000" b="1" dirty="0" smtClean="0"/>
              <a:t>химической </a:t>
            </a:r>
            <a:r>
              <a:rPr lang="ru-RU" sz="2000" b="1" dirty="0"/>
              <a:t>посуды и оптических заготовок является АО «</a:t>
            </a:r>
            <a:r>
              <a:rPr lang="ru-RU" sz="2000" b="1" dirty="0" err="1"/>
              <a:t>Гусевский</a:t>
            </a:r>
            <a:r>
              <a:rPr lang="ru-RU" sz="2000" b="1" dirty="0"/>
              <a:t> стекольный завод им. Ф. Э. Дзержинского</a:t>
            </a:r>
            <a:r>
              <a:rPr lang="ru-RU" sz="2000" b="1" dirty="0" smtClean="0"/>
              <a:t>».   </a:t>
            </a: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8108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4401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«</a:t>
            </a:r>
            <a:r>
              <a:rPr lang="ru-RU" sz="3600" b="1" dirty="0"/>
              <a:t>Развитие электронного машиностроения на период до 2030 года</a:t>
            </a:r>
            <a:r>
              <a:rPr lang="ru-RU" sz="3600" b="1" dirty="0" smtClean="0"/>
              <a:t>»</a:t>
            </a:r>
            <a:r>
              <a:rPr lang="ru-RU" sz="2700" b="1" dirty="0"/>
              <a:t> Письмо </a:t>
            </a:r>
            <a:r>
              <a:rPr lang="ru-RU" sz="2700" b="1" dirty="0" err="1"/>
              <a:t>Минпромторга</a:t>
            </a:r>
            <a:r>
              <a:rPr lang="ru-RU" sz="2700" b="1" dirty="0"/>
              <a:t> РФ №55913/05 от 14.06.2022 г.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ОСЧ </a:t>
            </a:r>
            <a:r>
              <a:rPr lang="ru-RU" dirty="0"/>
              <a:t>вещества и материалы, полупроводники, РМ и РЗМ, керамические и композиционные материалы, </a:t>
            </a:r>
            <a:r>
              <a:rPr lang="ru-RU" dirty="0" smtClean="0"/>
              <a:t>покрытия, аддитивные технологии.</a:t>
            </a:r>
          </a:p>
          <a:p>
            <a:pPr marL="0" indent="0">
              <a:buNone/>
            </a:pPr>
            <a:r>
              <a:rPr lang="ru-RU" dirty="0" smtClean="0"/>
              <a:t>          Перечень </a:t>
            </a:r>
            <a:r>
              <a:rPr lang="ru-RU" dirty="0"/>
              <a:t>планируемых к разработке специальных материалов </a:t>
            </a:r>
            <a:endParaRPr lang="ru-RU" dirty="0" smtClean="0"/>
          </a:p>
          <a:p>
            <a:r>
              <a:rPr lang="ru-RU" dirty="0" smtClean="0"/>
              <a:t>П.10</a:t>
            </a:r>
            <a:r>
              <a:rPr lang="ru-RU" dirty="0"/>
              <a:t>. Материалы для  высокочистого кварца</a:t>
            </a:r>
          </a:p>
          <a:p>
            <a:r>
              <a:rPr lang="ru-RU" dirty="0"/>
              <a:t>П.11. Изделия из стекла и кварца</a:t>
            </a:r>
          </a:p>
          <a:p>
            <a:r>
              <a:rPr lang="ru-RU" dirty="0"/>
              <a:t>П.12. Высокочистые окислы редких и редкоземельных элементов</a:t>
            </a:r>
          </a:p>
          <a:p>
            <a:r>
              <a:rPr lang="ru-RU" dirty="0"/>
              <a:t>П.24. Конструкционные материалы  24.2 Керамика, металлокерамика, стекло</a:t>
            </a:r>
          </a:p>
          <a:p>
            <a:r>
              <a:rPr lang="ru-RU" dirty="0"/>
              <a:t>П.28. Материалы для печатных плат 28.13. Стеклоткани, в том числе, кварцевые ткани и кремнеземные ткани.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05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Вероятность  инвестиций в проекты развития на территории  СЗД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Опасения</a:t>
            </a:r>
            <a:r>
              <a:rPr lang="ru-RU" dirty="0"/>
              <a:t>, что СЗД может не справиться с поставленными задачами современного уровня, поскольку основные фонды старые. Капитальные вложения в техническое перевооружение и строительные работы соизмеримы с новым строительством.  При этом ответственность  за конечный результат выпуска продукции с использованием кварцевого стекла лежит на головной организации отрасли, ответственной за развитие и выпуск критически важных для страны продуктов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Логическое </a:t>
            </a:r>
            <a:r>
              <a:rPr lang="ru-RU" dirty="0"/>
              <a:t>следствие - </a:t>
            </a:r>
            <a:r>
              <a:rPr lang="ru-RU" dirty="0" smtClean="0"/>
              <a:t>строить </a:t>
            </a:r>
            <a:r>
              <a:rPr lang="ru-RU" dirty="0"/>
              <a:t>новое производство в своей отраслевой юрисдикции, </a:t>
            </a:r>
            <a:r>
              <a:rPr lang="ru-RU" dirty="0" smtClean="0"/>
              <a:t>поскольку </a:t>
            </a:r>
            <a:r>
              <a:rPr lang="ru-RU" dirty="0"/>
              <a:t>имеются научные, производственные кадры и собственные средства для поддержки </a:t>
            </a:r>
            <a:r>
              <a:rPr lang="ru-RU" dirty="0" smtClean="0"/>
              <a:t>проектов (</a:t>
            </a:r>
            <a:r>
              <a:rPr lang="ru-RU" dirty="0" err="1" smtClean="0"/>
              <a:t>софинансирование</a:t>
            </a:r>
            <a:r>
              <a:rPr lang="ru-RU" dirty="0" smtClean="0"/>
              <a:t>).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04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Проектный подход -  иллюзия успеха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Проекты </a:t>
            </a:r>
            <a:r>
              <a:rPr lang="ru-RU" dirty="0"/>
              <a:t>развития кварцевого производства в </a:t>
            </a:r>
            <a:r>
              <a:rPr lang="ru-RU" dirty="0" smtClean="0"/>
              <a:t>настоящих условиях </a:t>
            </a:r>
            <a:r>
              <a:rPr lang="ru-RU" dirty="0"/>
              <a:t>обречены на </a:t>
            </a:r>
            <a:r>
              <a:rPr lang="ru-RU" dirty="0" smtClean="0"/>
              <a:t>неудачу. по </a:t>
            </a:r>
            <a:r>
              <a:rPr lang="ru-RU" dirty="0"/>
              <a:t>простым причинам.</a:t>
            </a:r>
          </a:p>
          <a:p>
            <a:pPr marL="0" lvl="0" indent="0">
              <a:buNone/>
            </a:pPr>
            <a:r>
              <a:rPr lang="ru-RU" dirty="0" smtClean="0"/>
              <a:t>1. Помимо </a:t>
            </a:r>
            <a:r>
              <a:rPr lang="ru-RU" dirty="0"/>
              <a:t>создания основных фондов, энергетической и иной инфраструктуры по выпуску </a:t>
            </a:r>
            <a:r>
              <a:rPr lang="ru-RU" dirty="0" smtClean="0"/>
              <a:t>изделий </a:t>
            </a:r>
            <a:r>
              <a:rPr lang="ru-RU" dirty="0"/>
              <a:t>из кварцевого стекла, придется осваивать компетенции </a:t>
            </a:r>
            <a:r>
              <a:rPr lang="ru-RU" dirty="0" smtClean="0"/>
              <a:t> </a:t>
            </a:r>
            <a:r>
              <a:rPr lang="ru-RU" dirty="0"/>
              <a:t>производства, сроки, освоения которых </a:t>
            </a:r>
            <a:r>
              <a:rPr lang="ru-RU" dirty="0" smtClean="0"/>
              <a:t>выйдут </a:t>
            </a:r>
            <a:r>
              <a:rPr lang="ru-RU" dirty="0"/>
              <a:t>за временные рамки проекта. </a:t>
            </a:r>
            <a:r>
              <a:rPr lang="ru-RU" dirty="0" smtClean="0"/>
              <a:t>Объем внутреннего </a:t>
            </a:r>
            <a:r>
              <a:rPr lang="ru-RU" dirty="0"/>
              <a:t>потребление </a:t>
            </a:r>
            <a:r>
              <a:rPr lang="ru-RU" dirty="0" smtClean="0"/>
              <a:t>кварца не позволит окупить  инвестиции. В итоге появятся  убытки с вытекающими </a:t>
            </a:r>
            <a:r>
              <a:rPr lang="ru-RU" dirty="0"/>
              <a:t>последствиями.  </a:t>
            </a:r>
            <a:r>
              <a:rPr lang="ru-RU" dirty="0" smtClean="0"/>
              <a:t>Повышение цен </a:t>
            </a:r>
            <a:r>
              <a:rPr lang="ru-RU" dirty="0"/>
              <a:t>на </a:t>
            </a:r>
            <a:r>
              <a:rPr lang="ru-RU" dirty="0" smtClean="0"/>
              <a:t>продукцию  потому</a:t>
            </a:r>
            <a:r>
              <a:rPr lang="ru-RU" dirty="0"/>
              <a:t>, что она </a:t>
            </a:r>
            <a:r>
              <a:rPr lang="ru-RU" dirty="0" smtClean="0"/>
              <a:t>нужна сомнительно. </a:t>
            </a:r>
          </a:p>
          <a:p>
            <a:pPr marL="0" lvl="0" indent="0">
              <a:buNone/>
            </a:pPr>
            <a:r>
              <a:rPr lang="ru-RU" dirty="0" smtClean="0"/>
              <a:t>2. При </a:t>
            </a:r>
            <a:r>
              <a:rPr lang="ru-RU" dirty="0"/>
              <a:t>этом, наличие действующего производства СЗД </a:t>
            </a:r>
            <a:r>
              <a:rPr lang="ru-RU" dirty="0" smtClean="0"/>
              <a:t>  </a:t>
            </a:r>
            <a:r>
              <a:rPr lang="ru-RU" dirty="0"/>
              <a:t>вынудит  </a:t>
            </a:r>
            <a:r>
              <a:rPr lang="ru-RU" dirty="0" smtClean="0"/>
              <a:t>провести </a:t>
            </a:r>
            <a:r>
              <a:rPr lang="ru-RU" dirty="0"/>
              <a:t>техническое </a:t>
            </a:r>
            <a:r>
              <a:rPr lang="ru-RU" dirty="0" smtClean="0"/>
              <a:t>перевооружение и расширить производство  новых товаров  </a:t>
            </a:r>
            <a:r>
              <a:rPr lang="ru-RU" dirty="0"/>
              <a:t>на </a:t>
            </a:r>
            <a:r>
              <a:rPr lang="ru-RU" dirty="0" smtClean="0"/>
              <a:t>СЗД.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3.  Проектный </a:t>
            </a:r>
            <a:r>
              <a:rPr lang="ru-RU" dirty="0"/>
              <a:t>подход, формулируемый в настоящее время </a:t>
            </a:r>
            <a:r>
              <a:rPr lang="ru-RU" dirty="0" smtClean="0"/>
              <a:t>управленцами </a:t>
            </a:r>
            <a:r>
              <a:rPr lang="ru-RU" dirty="0"/>
              <a:t>инновационного </a:t>
            </a:r>
            <a:r>
              <a:rPr lang="ru-RU" dirty="0" smtClean="0"/>
              <a:t>развития, </a:t>
            </a:r>
            <a:r>
              <a:rPr lang="ru-RU" dirty="0"/>
              <a:t>противоречит законам </a:t>
            </a:r>
            <a:r>
              <a:rPr lang="ru-RU" dirty="0" smtClean="0"/>
              <a:t>природы, а именно: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«</a:t>
            </a:r>
            <a:r>
              <a:rPr lang="ru-RU" dirty="0"/>
              <a:t>Закон перехода количество в качество» объективно работает. Это подтверждает Китай, над которым мы смеялись из-за низкого </a:t>
            </a:r>
            <a:r>
              <a:rPr lang="ru-RU" dirty="0" smtClean="0"/>
              <a:t>качества.   Сегодня это </a:t>
            </a:r>
            <a:r>
              <a:rPr lang="ru-RU" dirty="0"/>
              <a:t>основной поставщик </a:t>
            </a:r>
            <a:r>
              <a:rPr lang="ru-RU" dirty="0" smtClean="0"/>
              <a:t>кварца  хорошего </a:t>
            </a:r>
            <a:r>
              <a:rPr lang="ru-RU" dirty="0"/>
              <a:t>качества </a:t>
            </a:r>
            <a:r>
              <a:rPr lang="ru-RU" dirty="0" smtClean="0"/>
              <a:t> для многих передовых предприятий </a:t>
            </a:r>
            <a:r>
              <a:rPr lang="ru-RU" dirty="0"/>
              <a:t>России.</a:t>
            </a:r>
          </a:p>
          <a:p>
            <a:pPr marL="0" indent="0">
              <a:buNone/>
            </a:pPr>
            <a:r>
              <a:rPr lang="ru-RU" dirty="0" smtClean="0"/>
              <a:t>          ВМЕСТЕ </a:t>
            </a:r>
            <a:r>
              <a:rPr lang="ru-RU" dirty="0"/>
              <a:t>С ТЕМ, мы не знаем такого Закона диалектики, как</a:t>
            </a:r>
          </a:p>
          <a:p>
            <a:pPr marL="0" indent="0">
              <a:buNone/>
            </a:pPr>
            <a:r>
              <a:rPr lang="ru-RU" dirty="0"/>
              <a:t>«Закон перехода качества в количество». Такого Закона в природе не существует, но в России безуспешно пытаются его </a:t>
            </a:r>
            <a:r>
              <a:rPr lang="ru-RU" dirty="0" smtClean="0"/>
              <a:t>применить.  </a:t>
            </a:r>
            <a:r>
              <a:rPr lang="ru-RU" dirty="0"/>
              <a:t>Проектный подход  игнорирует Законы развития. </a:t>
            </a:r>
            <a:r>
              <a:rPr lang="ru-RU" dirty="0" smtClean="0"/>
              <a:t> </a:t>
            </a:r>
            <a:r>
              <a:rPr lang="ru-RU" b="1" dirty="0" smtClean="0"/>
              <a:t>Проектный </a:t>
            </a:r>
            <a:r>
              <a:rPr lang="ru-RU" b="1" dirty="0"/>
              <a:t>подход может быть реализован как составная часть </a:t>
            </a:r>
            <a:r>
              <a:rPr lang="ru-RU" b="1" dirty="0" smtClean="0"/>
              <a:t>системного </a:t>
            </a:r>
            <a:r>
              <a:rPr lang="ru-RU" b="1" dirty="0"/>
              <a:t>развития отрасли</a:t>
            </a:r>
            <a:r>
              <a:rPr lang="ru-RU" dirty="0"/>
              <a:t>, то есть при наличии Отраслевой науки прикладного назначения</a:t>
            </a:r>
            <a:r>
              <a:rPr lang="ru-RU" dirty="0" smtClean="0"/>
              <a:t>. БЕЗ СОЗДАНИЯ ОТРАСЛЕВОЙ НАУКИ ПРОЕКТЫ НЕ РАБОТАЮТ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 Развитием </a:t>
            </a:r>
            <a:r>
              <a:rPr lang="ru-RU" dirty="0"/>
              <a:t>кварцевой отрасли </a:t>
            </a:r>
            <a:r>
              <a:rPr lang="ru-RU" dirty="0" smtClean="0"/>
              <a:t>ОБЪЕКТИВНО придется </a:t>
            </a:r>
            <a:r>
              <a:rPr lang="ru-RU" dirty="0"/>
              <a:t>заниматься </a:t>
            </a:r>
            <a:r>
              <a:rPr lang="ru-RU" dirty="0" smtClean="0"/>
              <a:t> СЗД, </a:t>
            </a:r>
            <a:r>
              <a:rPr lang="ru-RU" dirty="0"/>
              <a:t>как </a:t>
            </a:r>
            <a:r>
              <a:rPr lang="ru-RU" dirty="0" smtClean="0"/>
              <a:t>производителю  </a:t>
            </a:r>
            <a:r>
              <a:rPr lang="ru-RU" dirty="0"/>
              <a:t>больших объемов кварцевой </a:t>
            </a:r>
            <a:r>
              <a:rPr lang="ru-RU" dirty="0" smtClean="0"/>
              <a:t>продукции и хранителю компетенций кварцевого производства и, тем самым, становится отраслевым центром.</a:t>
            </a:r>
          </a:p>
          <a:p>
            <a:pPr marL="0" indent="0">
              <a:buNone/>
            </a:pPr>
            <a:r>
              <a:rPr lang="ru-RU" dirty="0" smtClean="0"/>
              <a:t>5. Сегодня продукция СЗД не востребована </a:t>
            </a:r>
            <a:r>
              <a:rPr lang="ru-RU" dirty="0"/>
              <a:t>электронной и т. п. </a:t>
            </a:r>
            <a:r>
              <a:rPr lang="ru-RU" dirty="0" smtClean="0"/>
              <a:t>отраслями по </a:t>
            </a:r>
            <a:r>
              <a:rPr lang="ru-RU" b="1" dirty="0" smtClean="0"/>
              <a:t>субъективным</a:t>
            </a:r>
            <a:r>
              <a:rPr lang="ru-RU" dirty="0" smtClean="0"/>
              <a:t> причинам.  </a:t>
            </a:r>
          </a:p>
          <a:p>
            <a:pPr marL="0" indent="0">
              <a:buNone/>
            </a:pPr>
            <a:r>
              <a:rPr lang="ru-RU" dirty="0" smtClean="0"/>
              <a:t>6. Перечисленные утверждения необходимо </a:t>
            </a:r>
            <a:r>
              <a:rPr lang="ru-RU" dirty="0"/>
              <a:t>осознать, скорректировать отношение к развитию отрасли и принять соответствующие решения по возрождению отраслевой науки, как системному инструмент </a:t>
            </a:r>
            <a:r>
              <a:rPr lang="ru-RU" dirty="0" smtClean="0"/>
              <a:t>инновационного </a:t>
            </a:r>
            <a:r>
              <a:rPr lang="ru-RU" dirty="0"/>
              <a:t>развития  внутри которого хорошо будет работать Проектный </a:t>
            </a:r>
            <a:r>
              <a:rPr lang="ru-RU" dirty="0" smtClean="0"/>
              <a:t>механизм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итоге , все </a:t>
            </a:r>
            <a:r>
              <a:rPr lang="ru-RU" dirty="0" smtClean="0"/>
              <a:t>проблемы придется </a:t>
            </a:r>
            <a:r>
              <a:rPr lang="ru-RU" dirty="0"/>
              <a:t>решать на </a:t>
            </a:r>
            <a:r>
              <a:rPr lang="ru-RU" dirty="0" smtClean="0"/>
              <a:t> заводе им. Ф. Э. Дзержинского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80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Среда обитания кварцевого производства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1. Сегодня </a:t>
            </a:r>
            <a:r>
              <a:rPr lang="ru-RU" dirty="0"/>
              <a:t>кварцевое производство СЗД  существует за счет рынка </a:t>
            </a:r>
            <a:r>
              <a:rPr lang="ru-RU" dirty="0" smtClean="0"/>
              <a:t>кварца по </a:t>
            </a:r>
            <a:r>
              <a:rPr lang="ru-RU" dirty="0"/>
              <a:t>меркам мирового </a:t>
            </a:r>
            <a:r>
              <a:rPr lang="ru-RU" dirty="0" smtClean="0"/>
              <a:t>уровня </a:t>
            </a:r>
            <a:r>
              <a:rPr lang="ru-RU" dirty="0"/>
              <a:t>среднего </a:t>
            </a:r>
            <a:r>
              <a:rPr lang="ru-RU" dirty="0" smtClean="0"/>
              <a:t>качества. Однако, она </a:t>
            </a:r>
            <a:r>
              <a:rPr lang="ru-RU" dirty="0"/>
              <a:t>соответствует </a:t>
            </a:r>
            <a:r>
              <a:rPr lang="ru-RU" dirty="0" smtClean="0"/>
              <a:t>НТД </a:t>
            </a:r>
            <a:r>
              <a:rPr lang="ru-RU" dirty="0"/>
              <a:t>СССР и этот уровень </a:t>
            </a:r>
            <a:r>
              <a:rPr lang="ru-RU" dirty="0" smtClean="0"/>
              <a:t>высок даже сегодня. </a:t>
            </a:r>
          </a:p>
          <a:p>
            <a:pPr marL="0" indent="0">
              <a:buNone/>
            </a:pPr>
            <a:r>
              <a:rPr lang="ru-RU" dirty="0" smtClean="0"/>
              <a:t>2. Это </a:t>
            </a:r>
            <a:r>
              <a:rPr lang="ru-RU" dirty="0"/>
              <a:t>обеспечивает сохранность технологий, </a:t>
            </a:r>
            <a:r>
              <a:rPr lang="ru-RU" dirty="0" smtClean="0"/>
              <a:t>оборудования, инфраструктуры </a:t>
            </a:r>
            <a:r>
              <a:rPr lang="ru-RU" dirty="0"/>
              <a:t>и компетенций на </a:t>
            </a:r>
            <a:r>
              <a:rPr lang="ru-RU" dirty="0" smtClean="0"/>
              <a:t>обозримый </a:t>
            </a:r>
            <a:r>
              <a:rPr lang="ru-RU" dirty="0"/>
              <a:t>период.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К мировому </a:t>
            </a:r>
            <a:r>
              <a:rPr lang="ru-RU" dirty="0"/>
              <a:t>уровню качества, заявляемому </a:t>
            </a:r>
            <a:r>
              <a:rPr lang="ru-RU" dirty="0" smtClean="0"/>
              <a:t>микроэлектроникой</a:t>
            </a:r>
            <a:r>
              <a:rPr lang="ru-RU" dirty="0"/>
              <a:t>, особо чистыми процессами, лазерной техникой  и др. СЗД непременно </a:t>
            </a:r>
            <a:r>
              <a:rPr lang="ru-RU" dirty="0" smtClean="0"/>
              <a:t>придет, поскольку имеет четкий план развития. </a:t>
            </a:r>
          </a:p>
          <a:p>
            <a:pPr marL="0" indent="0">
              <a:buNone/>
            </a:pPr>
            <a:r>
              <a:rPr lang="ru-RU" dirty="0" smtClean="0"/>
              <a:t>4. Тенденции </a:t>
            </a:r>
            <a:r>
              <a:rPr lang="ru-RU" dirty="0"/>
              <a:t>децентрализации и </a:t>
            </a:r>
            <a:r>
              <a:rPr lang="ru-RU" dirty="0" smtClean="0"/>
              <a:t>растаскивания кварцевых </a:t>
            </a:r>
            <a:r>
              <a:rPr lang="ru-RU" dirty="0"/>
              <a:t>компетенций по корпоративным соображениям </a:t>
            </a:r>
            <a:r>
              <a:rPr lang="ru-RU" dirty="0" smtClean="0"/>
              <a:t>под флагом Проектов развития объективно порочны и по итогам </a:t>
            </a:r>
            <a:r>
              <a:rPr lang="ru-RU" dirty="0"/>
              <a:t>выполнения </a:t>
            </a:r>
            <a:r>
              <a:rPr lang="ru-RU" dirty="0" smtClean="0"/>
              <a:t>Проектов в очередной раз  будут дискредитированы.</a:t>
            </a:r>
          </a:p>
          <a:p>
            <a:pPr marL="0" indent="0">
              <a:buNone/>
            </a:pPr>
            <a:r>
              <a:rPr lang="ru-RU" dirty="0" smtClean="0"/>
              <a:t>5. Утверждаем, </a:t>
            </a:r>
            <a:r>
              <a:rPr lang="ru-RU" dirty="0"/>
              <a:t>что значительная часть продукции СЗД для </a:t>
            </a:r>
            <a:r>
              <a:rPr lang="ru-RU" dirty="0" err="1" smtClean="0"/>
              <a:t>импортозамещения</a:t>
            </a:r>
            <a:r>
              <a:rPr lang="ru-RU" dirty="0" smtClean="0"/>
              <a:t> во многих отраслях, в том числе микроэлектроники,  </a:t>
            </a:r>
            <a:r>
              <a:rPr lang="ru-RU" dirty="0"/>
              <a:t>может быть использована </a:t>
            </a:r>
            <a:r>
              <a:rPr lang="ru-RU" dirty="0" smtClean="0"/>
              <a:t>уже сегодня.</a:t>
            </a:r>
          </a:p>
          <a:p>
            <a:pPr marL="0" indent="0">
              <a:buNone/>
            </a:pPr>
            <a:r>
              <a:rPr lang="ru-RU" dirty="0" smtClean="0"/>
              <a:t>6. Просматривается </a:t>
            </a:r>
            <a:r>
              <a:rPr lang="ru-RU" dirty="0"/>
              <a:t>нежелание ведущих организаций по отдельным  направлениям работать с </a:t>
            </a:r>
            <a:r>
              <a:rPr lang="ru-RU" dirty="0" smtClean="0"/>
              <a:t>заводом по </a:t>
            </a:r>
            <a:r>
              <a:rPr lang="ru-RU" dirty="0" err="1" smtClean="0"/>
              <a:t>внутрикорпаративным</a:t>
            </a:r>
            <a:r>
              <a:rPr lang="ru-RU" dirty="0" smtClean="0"/>
              <a:t>  причинам.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867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1532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АО «Гусевский стекольный завод им. Ф. Э. Дзержинского». Его значение в развитии кварцевого производства РФ.</vt:lpstr>
      <vt:lpstr>Отрасли побудившие развитие  кварцевой продукции в СССР</vt:lpstr>
      <vt:lpstr>Результат формирования  кварцевой отрасли на конец 80-х годов.</vt:lpstr>
      <vt:lpstr>Трансформация кварцевой отрасли</vt:lpstr>
      <vt:lpstr>Состояния кварцевого производства в РФ  на 01.11.2022 г. </vt:lpstr>
      <vt:lpstr>«Развитие электронного машиностроения на период до 2030 года» Письмо Минпромторга РФ №55913/05 от 14.06.2022 г. </vt:lpstr>
      <vt:lpstr>Вероятность  инвестиций в проекты развития на территории  СЗД</vt:lpstr>
      <vt:lpstr>Проектный подход -  иллюзия успеха</vt:lpstr>
      <vt:lpstr>Среда обитания кварцевого производства</vt:lpstr>
      <vt:lpstr>Общий план развития кварцевого производства на СЗД</vt:lpstr>
      <vt:lpstr>Пути решения поставленных задач</vt:lpstr>
      <vt:lpstr>Энергетика - проблема кварцевого производства</vt:lpstr>
      <vt:lpstr>Выводы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 «Гусь-Хрустальный Кварц» в стекольном кластере</dc:title>
  <dc:creator>Mark</dc:creator>
  <cp:lastModifiedBy>Mark</cp:lastModifiedBy>
  <cp:revision>42</cp:revision>
  <cp:lastPrinted>2022-10-10T17:56:30Z</cp:lastPrinted>
  <dcterms:created xsi:type="dcterms:W3CDTF">2022-10-03T17:28:58Z</dcterms:created>
  <dcterms:modified xsi:type="dcterms:W3CDTF">2022-12-02T16:18:04Z</dcterms:modified>
</cp:coreProperties>
</file>