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  <p:sldMasterId id="214748366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</p:sldIdLst>
  <p:sldSz cy="6858000" cx="9144000"/>
  <p:notesSz cx="6858000" cy="9144000"/>
  <p:embeddedFontLst>
    <p:embeddedFont>
      <p:font typeface="Arial Narrow"/>
      <p:regular r:id="rId63"/>
      <p:bold r:id="rId64"/>
      <p:italic r:id="rId65"/>
      <p:boldItalic r:id="rId66"/>
    </p:embeddedFont>
    <p:embeddedFont>
      <p:font typeface="Tahoma"/>
      <p:regular r:id="rId67"/>
      <p:bold r:id="rId6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1C03D66-8A43-4E82-9A2A-382DEF3B1E65}">
  <a:tblStyle styleId="{41C03D66-8A43-4E82-9A2A-382DEF3B1E65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20" Type="http://schemas.openxmlformats.org/officeDocument/2006/relationships/slide" Target="slides/slide13.xml"/><Relationship Id="rId64" Type="http://schemas.openxmlformats.org/officeDocument/2006/relationships/font" Target="fonts/ArialNarrow-bold.fntdata"/><Relationship Id="rId63" Type="http://schemas.openxmlformats.org/officeDocument/2006/relationships/font" Target="fonts/ArialNarrow-regular.fntdata"/><Relationship Id="rId22" Type="http://schemas.openxmlformats.org/officeDocument/2006/relationships/slide" Target="slides/slide15.xml"/><Relationship Id="rId66" Type="http://schemas.openxmlformats.org/officeDocument/2006/relationships/font" Target="fonts/ArialNarrow-boldItalic.fntdata"/><Relationship Id="rId21" Type="http://schemas.openxmlformats.org/officeDocument/2006/relationships/slide" Target="slides/slide14.xml"/><Relationship Id="rId65" Type="http://schemas.openxmlformats.org/officeDocument/2006/relationships/font" Target="fonts/ArialNarrow-italic.fntdata"/><Relationship Id="rId24" Type="http://schemas.openxmlformats.org/officeDocument/2006/relationships/slide" Target="slides/slide17.xml"/><Relationship Id="rId68" Type="http://schemas.openxmlformats.org/officeDocument/2006/relationships/font" Target="fonts/Tahoma-bold.fntdata"/><Relationship Id="rId23" Type="http://schemas.openxmlformats.org/officeDocument/2006/relationships/slide" Target="slides/slide16.xml"/><Relationship Id="rId67" Type="http://schemas.openxmlformats.org/officeDocument/2006/relationships/font" Target="fonts/Tahoma-regular.fntdata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4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5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6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n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fmla="val 5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n"/>
          <p:cNvSpPr txBox="1"/>
          <p:nvPr/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n"/>
          <p:cNvSpPr txBox="1"/>
          <p:nvPr/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n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sq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1" name="Google Shape;11;n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2" name="Google Shape;12;n"/>
          <p:cNvSpPr txBox="1"/>
          <p:nvPr/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n"/>
          <p:cNvSpPr txBox="1"/>
          <p:nvPr>
            <p:ph idx="12" type="sldNum"/>
          </p:nvPr>
        </p:nvSpPr>
        <p:spPr>
          <a:xfrm>
            <a:off x="3884612" y="8685212"/>
            <a:ext cx="2963862" cy="449262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:notes"/>
          <p:cNvSpPr txBox="1"/>
          <p:nvPr/>
        </p:nvSpPr>
        <p:spPr>
          <a:xfrm>
            <a:off x="3884612" y="8685212"/>
            <a:ext cx="2963862" cy="449262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102" name="Google Shape;102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3" name="Google Shape;103;p1:notes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0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1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2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2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3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3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4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4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5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5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6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7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7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8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8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9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9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2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0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0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1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1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2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2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3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3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4:notes"/>
          <p:cNvSpPr txBox="1"/>
          <p:nvPr/>
        </p:nvSpPr>
        <p:spPr>
          <a:xfrm>
            <a:off x="3884612" y="8685212"/>
            <a:ext cx="2963862" cy="449262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253" name="Google Shape;253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54" name="Google Shape;254;p24:notes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24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5:notes"/>
          <p:cNvSpPr txBox="1"/>
          <p:nvPr/>
        </p:nvSpPr>
        <p:spPr>
          <a:xfrm>
            <a:off x="3884612" y="8685212"/>
            <a:ext cx="2963862" cy="449262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266" name="Google Shape;266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67" name="Google Shape;267;p25:notes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25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6:notes"/>
          <p:cNvSpPr txBox="1"/>
          <p:nvPr/>
        </p:nvSpPr>
        <p:spPr>
          <a:xfrm>
            <a:off x="3884612" y="8685212"/>
            <a:ext cx="2963862" cy="449262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280" name="Google Shape;280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81" name="Google Shape;281;p26:notes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p26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7:notes"/>
          <p:cNvSpPr txBox="1"/>
          <p:nvPr/>
        </p:nvSpPr>
        <p:spPr>
          <a:xfrm>
            <a:off x="3884612" y="8685212"/>
            <a:ext cx="2963862" cy="449262"/>
          </a:xfrm>
          <a:prstGeom prst="rect">
            <a:avLst/>
          </a:prstGeom>
          <a:noFill/>
          <a:ln>
            <a:noFill/>
          </a:ln>
        </p:spPr>
        <p:txBody>
          <a:bodyPr anchorCtr="0" anchor="b" bIns="46800" lIns="90000" spcFirstLastPara="1" rIns="90000" wrap="square" tIns="46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  <p:sp>
        <p:nvSpPr>
          <p:cNvPr id="296" name="Google Shape;296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97" name="Google Shape;297;p27:notes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27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8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28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9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29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3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0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0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1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1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32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32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3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33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4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34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5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35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6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36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7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37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8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38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39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39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4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0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40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1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41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2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42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3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43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4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44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5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p45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6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46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47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47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8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48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9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49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5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0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50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1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51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2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52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53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53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4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54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5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55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6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7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8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:notes"/>
          <p:cNvSpPr txBox="1"/>
          <p:nvPr>
            <p:ph idx="1" type="body"/>
          </p:nvPr>
        </p:nvSpPr>
        <p:spPr>
          <a:xfrm>
            <a:off x="685800" y="4343400"/>
            <a:ext cx="5478462" cy="4106862"/>
          </a:xfrm>
          <a:prstGeom prst="rect">
            <a:avLst/>
          </a:prstGeom>
        </p:spPr>
        <p:txBody>
          <a:bodyPr anchorCtr="0" anchor="t" bIns="46800" lIns="90000" spcFirstLastPara="1" rIns="90000" wrap="square" tIns="46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9:notes"/>
          <p:cNvSpPr/>
          <p:nvPr>
            <p:ph idx="2" type="sldImg"/>
          </p:nvPr>
        </p:nvSpPr>
        <p:spPr>
          <a:xfrm>
            <a:off x="1143000" y="685800"/>
            <a:ext cx="4564062" cy="342106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1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0" name="Google Shape;80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6" name="Google Shape;86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" type="objOnly">
  <p:cSld name="OBJECT_ONLY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>
            <p:ph idx="1" type="body"/>
          </p:nvPr>
        </p:nvSpPr>
        <p:spPr>
          <a:xfrm>
            <a:off x="457200" y="274638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7" name="Google Shape;97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3" name="Google Shape;33;p4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4" name="Google Shape;3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0" name="Google Shape;40;p5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1" name="Google Shape;41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" type="body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8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9" name="Google Shape;59;p8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0" name="Google Shape;60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1" name="Google Shape;71;p1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72" name="Google Shape;72;p1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3" name="Google Shape;73;p1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74" name="Google Shape;74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1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13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" name="Google Shape;93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Google Shape;94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Arial"/>
              <a:buNone/>
              <a:defRPr b="0" i="0" sz="120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</p:sldLayoutIdLst>
  <p:transition spd="slow"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jpg"/><Relationship Id="rId4" Type="http://schemas.openxmlformats.org/officeDocument/2006/relationships/image" Target="../media/image11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jpg"/><Relationship Id="rId4" Type="http://schemas.openxmlformats.org/officeDocument/2006/relationships/image" Target="../media/image8.jpg"/><Relationship Id="rId5" Type="http://schemas.openxmlformats.org/officeDocument/2006/relationships/image" Target="../media/image21.jpg"/><Relationship Id="rId6" Type="http://schemas.openxmlformats.org/officeDocument/2006/relationships/image" Target="../media/image2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jpg"/><Relationship Id="rId4" Type="http://schemas.openxmlformats.org/officeDocument/2006/relationships/image" Target="../media/image1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jpg"/><Relationship Id="rId4" Type="http://schemas.openxmlformats.org/officeDocument/2006/relationships/image" Target="../media/image16.jpg"/><Relationship Id="rId5" Type="http://schemas.openxmlformats.org/officeDocument/2006/relationships/image" Target="../media/image1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jpg"/><Relationship Id="rId4" Type="http://schemas.openxmlformats.org/officeDocument/2006/relationships/image" Target="../media/image11.jpg"/><Relationship Id="rId5" Type="http://schemas.openxmlformats.org/officeDocument/2006/relationships/image" Target="../media/image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jpg"/><Relationship Id="rId4" Type="http://schemas.openxmlformats.org/officeDocument/2006/relationships/image" Target="../media/image27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6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/>
          <p:nvPr/>
        </p:nvSpPr>
        <p:spPr>
          <a:xfrm>
            <a:off x="609600" y="279400"/>
            <a:ext cx="82296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5"/>
          <p:cNvSpPr txBox="1"/>
          <p:nvPr/>
        </p:nvSpPr>
        <p:spPr>
          <a:xfrm>
            <a:off x="381000" y="1981200"/>
            <a:ext cx="8229600" cy="4616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" name="Google Shape;10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5"/>
          <p:cNvSpPr txBox="1"/>
          <p:nvPr/>
        </p:nvSpPr>
        <p:spPr>
          <a:xfrm>
            <a:off x="533400" y="685800"/>
            <a:ext cx="7848600" cy="579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5"/>
          <p:cNvSpPr txBox="1"/>
          <p:nvPr/>
        </p:nvSpPr>
        <p:spPr>
          <a:xfrm>
            <a:off x="685800" y="4267200"/>
            <a:ext cx="8001000" cy="120173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1800"/>
              <a:buFont typeface="Arial"/>
              <a:buNone/>
            </a:pPr>
            <a:r>
              <a:rPr b="1" i="1" lang="en-US" sz="1800" u="none">
                <a:solidFill>
                  <a:srgbClr val="A5002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5F5F5F"/>
              </a:buClr>
              <a:buSzPts val="1800"/>
              <a:buFont typeface="Arial"/>
              <a:buNone/>
            </a:pPr>
            <a:r>
              <a:rPr b="1" i="1" lang="en-US" sz="1800" u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5F5F5F"/>
              </a:buClr>
              <a:buSzPts val="1800"/>
              <a:buFont typeface="Arial"/>
              <a:buNone/>
            </a:pPr>
            <a:r>
              <a:rPr b="1" i="1" lang="en-US" sz="1800" u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</p:txBody>
      </p:sp>
      <p:sp>
        <p:nvSpPr>
          <p:cNvPr id="111" name="Google Shape;111;p15"/>
          <p:cNvSpPr txBox="1"/>
          <p:nvPr/>
        </p:nvSpPr>
        <p:spPr>
          <a:xfrm>
            <a:off x="1155700" y="2774950"/>
            <a:ext cx="6950075" cy="137001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1" lang="en-US" sz="3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«ОАО Первоуральский динасовый завод»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320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imes New Roman"/>
              <a:buNone/>
            </a:pPr>
            <a:r>
              <a:rPr b="1" i="1" lang="en-US" sz="32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ОАО «ДИНУР» сегодня</a:t>
            </a:r>
            <a:endParaRPr/>
          </a:p>
        </p:txBody>
      </p:sp>
      <p:pic>
        <p:nvPicPr>
          <p:cNvPr id="165" name="Google Shape;165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9250" y="1773237"/>
            <a:ext cx="6089650" cy="430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imes New Roman"/>
              <a:buNone/>
            </a:pPr>
            <a:r>
              <a:rPr b="1" i="1" lang="en-US" sz="32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ОАО «ДИНУР» сегодня</a:t>
            </a:r>
            <a:endParaRPr/>
          </a:p>
        </p:txBody>
      </p:sp>
      <p:sp>
        <p:nvSpPr>
          <p:cNvPr id="171" name="Google Shape;171;p25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Сегодня завод выпускает </a:t>
            </a:r>
            <a:r>
              <a:rPr b="1" i="1" lang="en-US" sz="2800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весь спектр огнеупоров: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1" i="0" lang="en-US" sz="2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Формованных и неформованных кремнеземистого, магнезиального, глиноземистого и алюмосиликатного составов, а также из диоксида циркония .</a:t>
            </a:r>
            <a:endParaRPr/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imes New Roman"/>
              <a:buNone/>
            </a:pPr>
            <a:r>
              <a:rPr b="1" i="1" lang="en-US" sz="32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ОАО «ДИНУР» сегодня</a:t>
            </a:r>
            <a:endParaRPr/>
          </a:p>
        </p:txBody>
      </p:sp>
      <p:sp>
        <p:nvSpPr>
          <p:cNvPr id="177" name="Google Shape;177;p26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400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Доля новых конкурентоспособных видов огнеупоров, выпускаемых заводом, составляет более 60 %:</a:t>
            </a:r>
            <a:endParaRPr/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Периклазоуглеродистые и высокоглиноземитстые периклазоуглеродистые изделия для футеровки сталеразливочных ковшей и конверторов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высокоглиноземистые гнездовые блоки, перегородки для промежуточных ковшей.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Высокоглиноземистые массы для футеровки желобов доменных печей, как набивным, так и наливным способами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леточные массы для доменных печей, бетонные смеси для укрытий желобов доменных печей.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1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1" sz="2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imes New Roman"/>
              <a:buNone/>
            </a:pPr>
            <a:r>
              <a:rPr b="1" i="1" lang="en-US" sz="32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ОАО «ДИНУР» сегодня</a:t>
            </a:r>
            <a:endParaRPr/>
          </a:p>
        </p:txBody>
      </p:sp>
      <p:sp>
        <p:nvSpPr>
          <p:cNvPr id="183" name="Google Shape;183;p27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Муллитокорундовые изделия для тепловых агрегатов различного назначения.</a:t>
            </a:r>
            <a:endParaRPr b="0" i="0" sz="20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Электроплавленые материалы</a:t>
            </a: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кварцевое стекло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корунд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шпинель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муллит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Форстерит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диоксид циркония,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которые используются в собственных технологиях и являются предметом продаж.</a:t>
            </a:r>
            <a:endParaRPr/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imes New Roman"/>
              <a:buNone/>
            </a:pPr>
            <a:r>
              <a:rPr b="1" i="1" lang="en-US" sz="32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ОАО «ДИНУР» сегодня</a:t>
            </a:r>
            <a:endParaRPr/>
          </a:p>
        </p:txBody>
      </p:sp>
      <p:sp>
        <p:nvSpPr>
          <p:cNvPr id="189" name="Google Shape;189;p28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 производстве используются как традиционные технологии огнеупоров, так и нетрадиционные, например, на основе коллоидных систем, с применением высококонцентрированных вяжущих суспензий (ВКВС), позволяющих получать химически чистые огнеупоры с высокими служебными характеристиками (высокой механической прочностью, термостойкостью и т.д.). Также применяются низко-цементные технологии при изготовлении изделий, бетонов, масс; центробежное формование.</a:t>
            </a:r>
            <a:endParaRPr/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сегодняшний день в производстве находится более 40 различных технологий, изготавливаем изделия весом от нескольких граммов (лабораторная керамика) до 7,2 тонн (своды электропечей).</a:t>
            </a:r>
            <a:endParaRPr/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en-US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Продукция ОАО «ДИНУР»</a:t>
            </a:r>
            <a:endParaRPr/>
          </a:p>
        </p:txBody>
      </p:sp>
      <p:sp>
        <p:nvSpPr>
          <p:cNvPr id="195" name="Google Shape;195;p29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6" name="Google Shape;19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" y="1281112"/>
            <a:ext cx="8231187" cy="5576887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9"/>
          <p:cNvSpPr txBox="1"/>
          <p:nvPr/>
        </p:nvSpPr>
        <p:spPr>
          <a:xfrm>
            <a:off x="468312" y="11588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Times New Roman"/>
              <a:buNone/>
            </a:pPr>
            <a:r>
              <a:rPr b="1" i="0" lang="en-US" sz="3600" u="none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Продукция ОАО»ДИНУР»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312" y="1700212"/>
            <a:ext cx="8394700" cy="4827587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imes New Roman"/>
              <a:buNone/>
            </a:pPr>
            <a:r>
              <a:rPr b="1" i="1" lang="en-US" sz="32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ОАО «ДИНУР» сегодня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Times New Roman"/>
              <a:buNone/>
            </a:pPr>
            <a:r>
              <a:rPr b="1" i="0" lang="en-US" sz="3600" u="none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Продукция ОАО»ДИНУР»</a:t>
            </a:r>
            <a:endParaRPr/>
          </a:p>
        </p:txBody>
      </p:sp>
      <p:pic>
        <p:nvPicPr>
          <p:cNvPr descr="Продукция1.jpg" id="209" name="Google Shape;209;p3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1412" y="1412875"/>
            <a:ext cx="4725987" cy="536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r>
              <a:rPr b="1" i="1" lang="en-US" sz="32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Динас для кладки коксовых печей</a:t>
            </a:r>
            <a:endParaRPr/>
          </a:p>
        </p:txBody>
      </p:sp>
      <p:pic>
        <p:nvPicPr>
          <p:cNvPr id="215" name="Google Shape;215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7087" y="1773237"/>
            <a:ext cx="8002587" cy="422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 txBox="1"/>
          <p:nvPr>
            <p:ph type="title"/>
          </p:nvPr>
        </p:nvSpPr>
        <p:spPr>
          <a:xfrm>
            <a:off x="468312" y="188912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b="1" i="1" lang="en-US" sz="2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Динас для воздухонагревателей доменных печей</a:t>
            </a:r>
            <a:endParaRPr/>
          </a:p>
        </p:txBody>
      </p:sp>
      <p:pic>
        <p:nvPicPr>
          <p:cNvPr descr="IMG_2364.jpg" id="221" name="Google Shape;221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987" y="1385887"/>
            <a:ext cx="7296150" cy="5472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Times New Roman"/>
              <a:buNone/>
            </a:pPr>
            <a:r>
              <a:rPr b="1" i="1" lang="en-US" sz="28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ОАО «ДИНУР» сегодня</a:t>
            </a:r>
            <a:endParaRPr/>
          </a:p>
        </p:txBody>
      </p:sp>
      <p:pic>
        <p:nvPicPr>
          <p:cNvPr descr="Панорама_Проходная Динур3.jpg" id="117" name="Google Shape;117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0537" y="1600200"/>
            <a:ext cx="8162925" cy="4525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4"/>
          <p:cNvSpPr txBox="1"/>
          <p:nvPr>
            <p:ph idx="1" type="body"/>
          </p:nvPr>
        </p:nvSpPr>
        <p:spPr>
          <a:xfrm>
            <a:off x="539750" y="692150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endParaRPr/>
          </a:p>
        </p:txBody>
      </p:sp>
      <p:pic>
        <p:nvPicPr>
          <p:cNvPr id="227" name="Google Shape;22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2987" y="1125537"/>
            <a:ext cx="7197725" cy="540067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4"/>
          <p:cNvSpPr txBox="1"/>
          <p:nvPr/>
        </p:nvSpPr>
        <p:spPr>
          <a:xfrm>
            <a:off x="2124075" y="188912"/>
            <a:ext cx="4572000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Арка для воздуховодов горячего дутья</a:t>
            </a:r>
            <a:endParaRPr/>
          </a:p>
        </p:txBody>
      </p:sp>
      <p:sp>
        <p:nvSpPr>
          <p:cNvPr id="229" name="Google Shape;229;p34"/>
          <p:cNvSpPr txBox="1"/>
          <p:nvPr/>
        </p:nvSpPr>
        <p:spPr>
          <a:xfrm>
            <a:off x="468312" y="0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br>
              <a:rPr b="1" i="0" lang="en-US" sz="24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0" lang="en-US" sz="240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1" lang="en-US" sz="2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Арка для воздуховодов горячего дутья</a:t>
            </a:r>
            <a:endParaRPr/>
          </a:p>
        </p:txBody>
      </p:sp>
    </p:spTree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b="1" i="1" lang="en-US" sz="2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Высокоглиноземистые изделия</a:t>
            </a:r>
            <a:endParaRPr/>
          </a:p>
        </p:txBody>
      </p:sp>
      <p:pic>
        <p:nvPicPr>
          <p:cNvPr id="235" name="Google Shape;235;p3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00212"/>
            <a:ext cx="9169400" cy="4113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6"/>
          <p:cNvSpPr txBox="1"/>
          <p:nvPr>
            <p:ph type="title"/>
          </p:nvPr>
        </p:nvSpPr>
        <p:spPr>
          <a:xfrm>
            <a:off x="468312" y="260350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imes New Roman"/>
              <a:buNone/>
            </a:pPr>
            <a:r>
              <a:rPr b="1" i="1" lang="en-US" sz="28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Огнеупорные изделия из кварцевого стекла</a:t>
            </a:r>
            <a:endParaRPr/>
          </a:p>
        </p:txBody>
      </p:sp>
      <p:sp>
        <p:nvSpPr>
          <p:cNvPr id="241" name="Google Shape;241;p36"/>
          <p:cNvSpPr txBox="1"/>
          <p:nvPr>
            <p:ph idx="1" type="body"/>
          </p:nvPr>
        </p:nvSpPr>
        <p:spPr>
          <a:xfrm>
            <a:off x="457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36"/>
          <p:cNvSpPr txBox="1"/>
          <p:nvPr>
            <p:ph idx="2" type="body"/>
          </p:nvPr>
        </p:nvSpPr>
        <p:spPr>
          <a:xfrm>
            <a:off x="4648200" y="1600200"/>
            <a:ext cx="4038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0112" y="1412875"/>
            <a:ext cx="3600450" cy="476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6"/>
          <p:cNvPicPr preferRelativeResize="0"/>
          <p:nvPr/>
        </p:nvPicPr>
        <p:blipFill rotWithShape="1">
          <a:blip r:embed="rId4">
            <a:alphaModFix/>
          </a:blip>
          <a:srcRect b="949" l="0" r="0" t="0"/>
          <a:stretch/>
        </p:blipFill>
        <p:spPr>
          <a:xfrm>
            <a:off x="4716462" y="1412875"/>
            <a:ext cx="3446462" cy="476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3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0" y="1643062"/>
            <a:ext cx="7239000" cy="443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b="1" i="1" lang="en-US" sz="2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Огнеупоры для сталеразливочного тракта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14787" y="1066800"/>
            <a:ext cx="5129212" cy="57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8"/>
          <p:cNvSpPr txBox="1"/>
          <p:nvPr/>
        </p:nvSpPr>
        <p:spPr>
          <a:xfrm>
            <a:off x="-6345237" y="2389187"/>
            <a:ext cx="9144000" cy="1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8"/>
          <p:cNvSpPr txBox="1"/>
          <p:nvPr/>
        </p:nvSpPr>
        <p:spPr>
          <a:xfrm>
            <a:off x="1981200" y="-61912"/>
            <a:ext cx="5867400" cy="113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 Narrow"/>
              <a:buNone/>
            </a:pPr>
            <a:r>
              <a:rPr b="1" i="0" lang="en-US" sz="1200" u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1" i="0" lang="en-US" sz="2800" u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Корундографитовые:</a:t>
            </a:r>
            <a:r>
              <a:rPr b="1" i="0" lang="en-US" sz="2000" u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Tahoma"/>
              <a:buNone/>
            </a:pPr>
            <a:r>
              <a:rPr b="1" i="0" lang="en-US" sz="2000" u="sng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погружные стаканы ; стаканы-дозаторы</a:t>
            </a:r>
            <a:r>
              <a:rPr b="1" i="0" lang="en-US" sz="2000" u="none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Tahoma"/>
              <a:buNone/>
            </a:pPr>
            <a:r>
              <a:rPr b="1" i="0" lang="en-US" sz="2000" u="sng">
                <a:solidFill>
                  <a:srgbClr val="FFFFFF"/>
                </a:solidFill>
                <a:latin typeface="Tahoma"/>
                <a:ea typeface="Tahoma"/>
                <a:cs typeface="Tahoma"/>
                <a:sym typeface="Tahoma"/>
              </a:rPr>
              <a:t>стопора-моноблоки; защитные трубы.</a:t>
            </a:r>
            <a:endParaRPr/>
          </a:p>
        </p:txBody>
      </p:sp>
      <p:pic>
        <p:nvPicPr>
          <p:cNvPr id="261" name="Google Shape;261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652837"/>
            <a:ext cx="4267200" cy="3205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1057275"/>
            <a:ext cx="4267200" cy="2932112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8"/>
          <p:cNvSpPr txBox="1"/>
          <p:nvPr/>
        </p:nvSpPr>
        <p:spPr>
          <a:xfrm>
            <a:off x="0" y="0"/>
            <a:ext cx="14478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9"/>
          <p:cNvSpPr txBox="1"/>
          <p:nvPr/>
        </p:nvSpPr>
        <p:spPr>
          <a:xfrm>
            <a:off x="609600" y="279400"/>
            <a:ext cx="82296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39"/>
          <p:cNvSpPr txBox="1"/>
          <p:nvPr/>
        </p:nvSpPr>
        <p:spPr>
          <a:xfrm>
            <a:off x="381000" y="1981200"/>
            <a:ext cx="8229600" cy="4616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9"/>
          <p:cNvSpPr txBox="1"/>
          <p:nvPr/>
        </p:nvSpPr>
        <p:spPr>
          <a:xfrm>
            <a:off x="533400" y="685800"/>
            <a:ext cx="7848600" cy="579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39"/>
          <p:cNvSpPr txBox="1"/>
          <p:nvPr/>
        </p:nvSpPr>
        <p:spPr>
          <a:xfrm>
            <a:off x="685800" y="4267200"/>
            <a:ext cx="8001000" cy="120173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1800"/>
              <a:buFont typeface="Arial"/>
              <a:buNone/>
            </a:pPr>
            <a:r>
              <a:rPr b="1" i="1" lang="en-US" sz="1800" u="none">
                <a:solidFill>
                  <a:srgbClr val="A5002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5F5F5F"/>
              </a:buClr>
              <a:buSzPts val="1800"/>
              <a:buFont typeface="Arial"/>
              <a:buNone/>
            </a:pPr>
            <a:r>
              <a:rPr b="1" i="1" lang="en-US" sz="1800" u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5F5F5F"/>
              </a:buClr>
              <a:buSzPts val="1800"/>
              <a:buFont typeface="Arial"/>
              <a:buNone/>
            </a:pPr>
            <a:r>
              <a:rPr b="1" i="1" lang="en-US" sz="1800" u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</p:txBody>
      </p:sp>
      <p:sp>
        <p:nvSpPr>
          <p:cNvPr id="275" name="Google Shape;275;p39"/>
          <p:cNvSpPr txBox="1"/>
          <p:nvPr/>
        </p:nvSpPr>
        <p:spPr>
          <a:xfrm>
            <a:off x="1155700" y="2774950"/>
            <a:ext cx="6950075" cy="1370012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39"/>
          <p:cNvSpPr txBox="1"/>
          <p:nvPr/>
        </p:nvSpPr>
        <p:spPr>
          <a:xfrm>
            <a:off x="251520" y="404664"/>
            <a:ext cx="8496944" cy="369332"/>
          </a:xfrm>
          <a:prstGeom prst="rect">
            <a:avLst/>
          </a:prstGeom>
          <a:solidFill>
            <a:schemeClr val="lt1"/>
          </a:solidFill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ОАО ДИНУР: участок по производству корундо-графитовых изделий</a:t>
            </a:r>
            <a:endParaRPr/>
          </a:p>
        </p:txBody>
      </p:sp>
      <p:pic>
        <p:nvPicPr>
          <p:cNvPr descr="\\DIN-NAS2\Dinur-dfs\отделы\ИС\Проекты, ВТИ\КОРОТАЕВУ ДА ДОКЛАД и ПРЕЗЕНТАЦИЯ\2019\Теплоэнергетик\Доклад и презентация\фото завода\КГИ общ.JPG" id="277" name="Google Shape;277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387" y="1700212"/>
            <a:ext cx="8753475" cy="295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0"/>
          <p:cNvSpPr txBox="1"/>
          <p:nvPr/>
        </p:nvSpPr>
        <p:spPr>
          <a:xfrm>
            <a:off x="609600" y="279400"/>
            <a:ext cx="82296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40"/>
          <p:cNvSpPr txBox="1"/>
          <p:nvPr/>
        </p:nvSpPr>
        <p:spPr>
          <a:xfrm>
            <a:off x="381000" y="1981200"/>
            <a:ext cx="8229600" cy="4616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0"/>
          <p:cNvSpPr txBox="1"/>
          <p:nvPr/>
        </p:nvSpPr>
        <p:spPr>
          <a:xfrm>
            <a:off x="533400" y="685800"/>
            <a:ext cx="7848600" cy="5794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40"/>
          <p:cNvSpPr txBox="1"/>
          <p:nvPr/>
        </p:nvSpPr>
        <p:spPr>
          <a:xfrm>
            <a:off x="685800" y="4267200"/>
            <a:ext cx="8001000" cy="1201737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SzPts val="1800"/>
              <a:buFont typeface="Arial"/>
              <a:buNone/>
            </a:pPr>
            <a:r>
              <a:rPr b="1" i="1" lang="en-US" sz="1800" u="none">
                <a:solidFill>
                  <a:srgbClr val="A5002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5F5F5F"/>
              </a:buClr>
              <a:buSzPts val="1800"/>
              <a:buFont typeface="Arial"/>
              <a:buNone/>
            </a:pPr>
            <a:r>
              <a:rPr b="1" i="1" lang="en-US" sz="1800" u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			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5F5F5F"/>
              </a:buClr>
              <a:buSzPts val="1800"/>
              <a:buFont typeface="Arial"/>
              <a:buNone/>
            </a:pPr>
            <a:r>
              <a:rPr b="1" i="1" lang="en-US" sz="1800" u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</p:txBody>
      </p:sp>
      <p:graphicFrame>
        <p:nvGraphicFramePr>
          <p:cNvPr id="289" name="Google Shape;289;p40"/>
          <p:cNvGraphicFramePr/>
          <p:nvPr/>
        </p:nvGraphicFramePr>
        <p:xfrm>
          <a:off x="755650" y="357346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{41C03D66-8A43-4E82-9A2A-382DEF3B1E65}</a:tableStyleId>
              </a:tblPr>
              <a:tblGrid>
                <a:gridCol w="4672000"/>
                <a:gridCol w="2239950"/>
              </a:tblGrid>
              <a:tr h="411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Наименование показателя</a:t>
                      </a:r>
                      <a:endParaRPr/>
                    </a:p>
                  </a:txBody>
                  <a:tcPr marT="0" marB="0" marR="66750" marL="667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365125" lvl="0" marL="365125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Норма</a:t>
                      </a:r>
                      <a:endParaRPr/>
                    </a:p>
                  </a:txBody>
                  <a:tcPr marT="0" marB="0" marR="66750" marL="667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9695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Массовая доля (на прокаленное вещество), %:</a:t>
                      </a:r>
                      <a:endParaRPr/>
                    </a:p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ZrO</a:t>
                      </a:r>
                      <a:r>
                        <a:rPr b="0" baseline="-2500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2,  </a:t>
                      </a:r>
                      <a:r>
                        <a:rPr b="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не менее</a:t>
                      </a:r>
                      <a:endParaRPr/>
                    </a:p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SiО</a:t>
                      </a:r>
                      <a:r>
                        <a:rPr b="0" baseline="-2500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="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не более</a:t>
                      </a:r>
                      <a:endParaRPr/>
                    </a:p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Fe</a:t>
                      </a:r>
                      <a:r>
                        <a:rPr b="0" baseline="-2500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="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</a:t>
                      </a:r>
                      <a:r>
                        <a:rPr b="0" baseline="-2500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b="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не более</a:t>
                      </a:r>
                      <a:endParaRPr/>
                    </a:p>
                  </a:txBody>
                  <a:tcPr marT="0" marB="0" marR="66750" marL="667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90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1,3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/>
                    </a:p>
                  </a:txBody>
                  <a:tcPr marT="0" marB="0" marR="66750" marL="667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462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Плотность кажущаяся, г/см</a:t>
                      </a:r>
                      <a:r>
                        <a:rPr b="0" baseline="3000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b="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не менее</a:t>
                      </a:r>
                      <a:endParaRPr/>
                    </a:p>
                  </a:txBody>
                  <a:tcPr marT="0" marB="0" marR="66750" marL="667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4,55</a:t>
                      </a:r>
                      <a:endParaRPr/>
                    </a:p>
                  </a:txBody>
                  <a:tcPr marT="0" marB="0" marR="66750" marL="667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462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Пористость открытая, %, не более</a:t>
                      </a:r>
                      <a:endParaRPr/>
                    </a:p>
                  </a:txBody>
                  <a:tcPr marT="0" marB="0" marR="66750" marL="667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</a:t>
                      </a:r>
                      <a:endParaRPr/>
                    </a:p>
                  </a:txBody>
                  <a:tcPr marT="0" marB="0" marR="66750" marL="6675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90" name="Google Shape;290;p40"/>
          <p:cNvSpPr txBox="1"/>
          <p:nvPr/>
        </p:nvSpPr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40"/>
          <p:cNvSpPr txBox="1"/>
          <p:nvPr/>
        </p:nvSpPr>
        <p:spPr>
          <a:xfrm>
            <a:off x="539750" y="333375"/>
            <a:ext cx="8208962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en-US" sz="20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Стаканы-дозаторы для разливки стали открытой струей на сортовых МНЛЗ с системой CNC, FNC, MNC</a:t>
            </a:r>
            <a:endParaRPr/>
          </a:p>
        </p:txBody>
      </p:sp>
      <p:pic>
        <p:nvPicPr>
          <p:cNvPr descr="Стаканы дозаторы-1.jpg" id="292" name="Google Shape;292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9750" y="1125537"/>
            <a:ext cx="3455987" cy="23066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Стаканы дозаторы-4.jpg" id="293" name="Google Shape;293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87900" y="1125537"/>
            <a:ext cx="3455987" cy="2306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1"/>
          <p:cNvSpPr txBox="1"/>
          <p:nvPr/>
        </p:nvSpPr>
        <p:spPr>
          <a:xfrm>
            <a:off x="990600" y="152400"/>
            <a:ext cx="8001000" cy="3365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02" name="Google Shape;302;p41"/>
          <p:cNvGraphicFramePr/>
          <p:nvPr/>
        </p:nvGraphicFramePr>
        <p:xfrm>
          <a:off x="152400" y="2590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{41C03D66-8A43-4E82-9A2A-382DEF3B1E65}</a:tableStyleId>
              </a:tblPr>
              <a:tblGrid>
                <a:gridCol w="1828800"/>
                <a:gridCol w="838200"/>
                <a:gridCol w="1066800"/>
                <a:gridCol w="992175"/>
                <a:gridCol w="914400"/>
                <a:gridCol w="1066800"/>
                <a:gridCol w="914400"/>
                <a:gridCol w="914400"/>
              </a:tblGrid>
              <a:tr h="465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Наименование показателей</a:t>
                      </a:r>
                      <a:endParaRPr/>
                    </a:p>
                  </a:txBody>
                  <a:tcPr marT="162400" marB="0" marR="44275" marL="442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ОКСБ</a:t>
                      </a:r>
                      <a:endParaRPr/>
                    </a:p>
                  </a:txBody>
                  <a:tcPr marT="162400" marB="0" marR="44275" marL="442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СКСБ</a:t>
                      </a:r>
                      <a:endParaRPr/>
                    </a:p>
                  </a:txBody>
                  <a:tcPr marT="162400" marB="0" marR="44275" marL="442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ТКСБ</a:t>
                      </a:r>
                      <a:endParaRPr/>
                    </a:p>
                  </a:txBody>
                  <a:tcPr marT="162400" marB="0" marR="44275" marL="442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КСБМ</a:t>
                      </a:r>
                      <a:endParaRPr/>
                    </a:p>
                  </a:txBody>
                  <a:tcPr marT="162400" marB="0" marR="44275" marL="442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СКСБП</a:t>
                      </a:r>
                      <a:endParaRPr/>
                    </a:p>
                  </a:txBody>
                  <a:tcPr marT="162400" marB="0" marR="44275" marL="442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ТКСБП</a:t>
                      </a:r>
                      <a:endParaRPr/>
                    </a:p>
                  </a:txBody>
                  <a:tcPr marT="162400" marB="0" marR="44275" marL="442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КСБП</a:t>
                      </a:r>
                      <a:endParaRPr/>
                    </a:p>
                  </a:txBody>
                  <a:tcPr marT="162400" marB="0" marR="44275" marL="442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Массовая доля, %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      SiO</a:t>
                      </a:r>
                      <a:r>
                        <a:rPr b="0" baseline="-2500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не менее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       Fe</a:t>
                      </a:r>
                      <a:r>
                        <a:rPr b="0" baseline="-2500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O</a:t>
                      </a:r>
                      <a:r>
                        <a:rPr b="0" baseline="-2500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</a:t>
                      </a: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не более</a:t>
                      </a:r>
                      <a:endParaRPr/>
                    </a:p>
                  </a:txBody>
                  <a:tcPr marT="162400" marB="0" marR="44275" marL="442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98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0,2</a:t>
                      </a:r>
                      <a:endParaRPr/>
                    </a:p>
                  </a:txBody>
                  <a:tcPr marT="162400" marB="0" marR="44275" marL="442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98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0,2</a:t>
                      </a:r>
                      <a:endParaRPr/>
                    </a:p>
                  </a:txBody>
                  <a:tcPr marT="162400" marB="0" marR="44275" marL="442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98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0,2</a:t>
                      </a:r>
                      <a:endParaRPr/>
                    </a:p>
                  </a:txBody>
                  <a:tcPr marT="162400" marB="0" marR="44275" marL="442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98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0,2</a:t>
                      </a:r>
                      <a:endParaRPr/>
                    </a:p>
                  </a:txBody>
                  <a:tcPr marT="162400" marB="0" marR="44275" marL="442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99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0,1</a:t>
                      </a:r>
                      <a:endParaRPr/>
                    </a:p>
                  </a:txBody>
                  <a:tcPr marT="162400" marB="0" marR="44275" marL="442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99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0,1</a:t>
                      </a:r>
                      <a:endParaRPr/>
                    </a:p>
                  </a:txBody>
                  <a:tcPr marT="162400" marB="0" marR="44275" marL="442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98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0,2</a:t>
                      </a:r>
                      <a:endParaRPr/>
                    </a:p>
                  </a:txBody>
                  <a:tcPr marT="162400" marB="0" marR="44275" marL="442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70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Пористость открытая, %, не более</a:t>
                      </a:r>
                      <a:endParaRPr/>
                    </a:p>
                  </a:txBody>
                  <a:tcPr marT="162400" marB="0" marR="44275" marL="442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19</a:t>
                      </a:r>
                      <a:endParaRPr/>
                    </a:p>
                  </a:txBody>
                  <a:tcPr marT="162400" marB="0" marR="44275" marL="442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18</a:t>
                      </a:r>
                      <a:endParaRPr/>
                    </a:p>
                  </a:txBody>
                  <a:tcPr marT="162400" marB="0" marR="44275" marL="442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/>
                    </a:p>
                  </a:txBody>
                  <a:tcPr marT="162400" marB="0" marR="44275" marL="442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/>
                    </a:p>
                  </a:txBody>
                  <a:tcPr marT="162400" marB="0" marR="44275" marL="442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  <a:endParaRPr/>
                    </a:p>
                  </a:txBody>
                  <a:tcPr marT="162400" marB="0" marR="44275" marL="442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  <a:endParaRPr/>
                    </a:p>
                  </a:txBody>
                  <a:tcPr marT="162400" marB="0" marR="44275" marL="442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/>
                    </a:p>
                  </a:txBody>
                  <a:tcPr marT="162400" marB="0" marR="44275" marL="442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Предел прочности при сжатии, Н/мм</a:t>
                      </a:r>
                      <a:r>
                        <a:rPr b="0" baseline="3000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не менее</a:t>
                      </a:r>
                      <a:endParaRPr/>
                    </a:p>
                  </a:txBody>
                  <a:tcPr marT="162400" marB="0" marR="44275" marL="4427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</a:t>
                      </a:r>
                      <a:endParaRPr/>
                    </a:p>
                  </a:txBody>
                  <a:tcPr marT="162400" marB="0" marR="44275" marL="442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/>
                    </a:p>
                  </a:txBody>
                  <a:tcPr marT="162400" marB="0" marR="44275" marL="442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20</a:t>
                      </a:r>
                      <a:endParaRPr/>
                    </a:p>
                  </a:txBody>
                  <a:tcPr marT="162400" marB="0" marR="44275" marL="442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T="162400" marB="0" marR="44275" marL="442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</a:t>
                      </a:r>
                      <a:endParaRPr/>
                    </a:p>
                  </a:txBody>
                  <a:tcPr marT="162400" marB="0" marR="44275" marL="442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30</a:t>
                      </a:r>
                      <a:endParaRPr/>
                    </a:p>
                  </a:txBody>
                  <a:tcPr marT="162400" marB="0" marR="44275" marL="442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7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b="0" i="0" lang="en-US" sz="1400" u="none" cap="none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-</a:t>
                      </a:r>
                      <a:endParaRPr/>
                    </a:p>
                  </a:txBody>
                  <a:tcPr marT="162400" marB="0" marR="44275" marL="4427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03" name="Google Shape;303;p41"/>
          <p:cNvSpPr txBox="1"/>
          <p:nvPr/>
        </p:nvSpPr>
        <p:spPr>
          <a:xfrm>
            <a:off x="1600200" y="152400"/>
            <a:ext cx="5638800" cy="1433512"/>
          </a:xfrm>
          <a:prstGeom prst="rect">
            <a:avLst/>
          </a:prstGeom>
          <a:noFill/>
          <a:ln>
            <a:noFill/>
          </a:ln>
        </p:spPr>
        <p:txBody>
          <a:bodyPr anchorCtr="0" anchor="t" bIns="46800" lIns="90000" spcFirstLastPara="1" rIns="90000" wrap="square" tIns="46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b="1" i="0" sz="14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b="1" i="0" sz="14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b="1" i="0" sz="14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b="1" i="0" sz="14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b="1" i="0" sz="140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r>
              <a:rPr b="1" i="0" lang="en-US" sz="18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Огнеупорные изделия из кварцевого стекла</a:t>
            </a:r>
            <a:endParaRPr/>
          </a:p>
        </p:txBody>
      </p:sp>
      <p:sp>
        <p:nvSpPr>
          <p:cNvPr id="304" name="Google Shape;304;p41"/>
          <p:cNvSpPr txBox="1"/>
          <p:nvPr/>
        </p:nvSpPr>
        <p:spPr>
          <a:xfrm>
            <a:off x="0" y="4957762"/>
            <a:ext cx="9144000" cy="11604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6800" lIns="90000" spcFirstLastPara="1" rIns="90000" wrap="square" tIns="46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НАЗНАЧЕНИЕ: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СКСБ, СКСБП – для защиты струи металла от окисления при непрерывной разливке стали (погружные стаканы).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ТКСБ, ТКСБП - для защиты струи металла от окисления при непрерывной разливке стали (защитные трубы).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ОКСБ - для отжига электротехнической стали (оболочки печных роликов).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КСБМ – мелкоштучные изделия из кварцевой керамики (стопоры-втулки и стаканы для полунепрерывной разливки медных сплавов, крышки газоанализаторов, тигли, лодочки, кольца и т. д. различного назначения).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КСБП – изделия огнеупорные из кварцевого стекла прессованные для коксовых печей.</a:t>
            </a:r>
            <a:endParaRPr/>
          </a:p>
        </p:txBody>
      </p:sp>
      <p:pic>
        <p:nvPicPr>
          <p:cNvPr id="305" name="Google Shape;305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" y="0"/>
            <a:ext cx="1752600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81800" y="0"/>
            <a:ext cx="1947862" cy="25765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9387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2"/>
          <p:cNvSpPr txBox="1"/>
          <p:nvPr/>
        </p:nvSpPr>
        <p:spPr>
          <a:xfrm>
            <a:off x="323850" y="260350"/>
            <a:ext cx="4572000" cy="646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None/>
            </a:pPr>
            <a:r>
              <a:rPr b="1" i="1" lang="en-US" sz="1800" u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Показатели качества леточных масс производства ОАО «ДИНУР»</a:t>
            </a:r>
            <a:endParaRPr/>
          </a:p>
        </p:txBody>
      </p:sp>
      <p:sp>
        <p:nvSpPr>
          <p:cNvPr id="313" name="Google Shape;313;p42"/>
          <p:cNvSpPr txBox="1"/>
          <p:nvPr/>
        </p:nvSpPr>
        <p:spPr>
          <a:xfrm>
            <a:off x="539750" y="1125537"/>
            <a:ext cx="4572000" cy="39687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► Оптимальный уровень пластичности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► Срок годности – 6 месяцев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► Высокая адгезия в леточном канале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► Контролируемая скорость твердения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► Быстрое формирование леточного канала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► Легкое открытие выпуска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► Высокая эрозионная и коррозионная стойкость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► Типичный эксплуатационный расход 0,3 – 0,5 кг/ т чугуна</a:t>
            </a:r>
            <a:endParaRPr/>
          </a:p>
        </p:txBody>
      </p:sp>
      <p:pic>
        <p:nvPicPr>
          <p:cNvPr descr="C:\Users\aterentev\Desktop\презентация\IMG_0005.jpg" id="314" name="Google Shape;314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91724" y="116632"/>
            <a:ext cx="4152276" cy="3096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3"/>
          <p:cNvSpPr txBox="1"/>
          <p:nvPr>
            <p:ph type="title"/>
          </p:nvPr>
        </p:nvSpPr>
        <p:spPr>
          <a:xfrm>
            <a:off x="611187" y="404812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None/>
            </a:pPr>
            <a:br>
              <a:rPr b="1" i="0" lang="en-US" sz="18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b="1" i="0" lang="en-US" sz="18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1" lang="en-US" sz="180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ФУТЕРОВКА ЖЕЛОБОВ ДОМЕННОЙ ПЕЧИ</a:t>
            </a:r>
            <a:r>
              <a:rPr b="0" i="0" lang="en-US" sz="1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b="0" i="0" lang="en-US" sz="48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pic>
        <p:nvPicPr>
          <p:cNvPr id="320" name="Google Shape;320;p4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212" y="1700212"/>
            <a:ext cx="3360737" cy="3303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3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67175" y="1700212"/>
            <a:ext cx="4630737" cy="3316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imes New Roman"/>
              <a:buNone/>
            </a:pPr>
            <a:r>
              <a:rPr b="1" i="1" lang="en-US" sz="32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ОАО «ДИНУР»</a:t>
            </a:r>
            <a:endParaRPr/>
          </a:p>
        </p:txBody>
      </p:sp>
      <p:sp>
        <p:nvSpPr>
          <p:cNvPr id="123" name="Google Shape;123;p17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6862" lvl="0" marL="792162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1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9262" lvl="0" marL="792162" marR="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Открытое акционерное общество «Первоуральский динасовый завод» (ОАО «ДИНУР») – является одним из ведущих предприятий огнеупорной промышленности России. </a:t>
            </a:r>
            <a:endParaRPr/>
          </a:p>
          <a:p>
            <a:pPr indent="-296862" lvl="0" marL="792162" marR="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9262" lvl="0" marL="792162" marR="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Завод основан в 1932 году как специализированное предприятие по выпуску динасовых огнеупоров. </a:t>
            </a:r>
            <a:endParaRPr/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imes New Roman"/>
              <a:buNone/>
            </a:pPr>
            <a:r>
              <a:rPr b="1" i="1" lang="en-US" sz="32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ОАО «ДИНУР» сегодня</a:t>
            </a:r>
            <a:endParaRPr/>
          </a:p>
        </p:txBody>
      </p:sp>
      <p:pic>
        <p:nvPicPr>
          <p:cNvPr descr="_TTT00861.jpg" id="327" name="Google Shape;327;p4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3850" y="1458912"/>
            <a:ext cx="8099425" cy="5399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imes New Roman"/>
              <a:buNone/>
            </a:pPr>
            <a:r>
              <a:rPr b="1" i="1" lang="en-US" sz="32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ОАО «ДИНУР» сегодня</a:t>
            </a:r>
            <a:endParaRPr/>
          </a:p>
        </p:txBody>
      </p:sp>
      <p:pic>
        <p:nvPicPr>
          <p:cNvPr descr="_TTT00721.jpg" id="333" name="Google Shape;333;p4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7925" y="1600200"/>
            <a:ext cx="6788150" cy="4525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imes New Roman"/>
              <a:buNone/>
            </a:pPr>
            <a:r>
              <a:rPr b="1" i="1" lang="en-US" sz="32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ОАО «ДИНУР» сегодня</a:t>
            </a:r>
            <a:endParaRPr/>
          </a:p>
        </p:txBody>
      </p:sp>
      <p:pic>
        <p:nvPicPr>
          <p:cNvPr descr="_TTT01091.jpg" id="339" name="Google Shape;339;p4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77925" y="1600200"/>
            <a:ext cx="6788150" cy="4525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imes New Roman"/>
              <a:buNone/>
            </a:pPr>
            <a:r>
              <a:rPr b="1" i="1" lang="en-US" sz="32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ОАО «ДИНУР» сегодня</a:t>
            </a:r>
            <a:endParaRPr/>
          </a:p>
        </p:txBody>
      </p:sp>
      <p:pic>
        <p:nvPicPr>
          <p:cNvPr descr="Dinur_9.JPG" id="345" name="Google Shape;345;p4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650" y="1412875"/>
            <a:ext cx="7670800" cy="528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4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19225" y="1600200"/>
            <a:ext cx="6305550" cy="4525962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4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b="1" i="1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Высокоглиноземистые бетонные изделия</a:t>
            </a:r>
            <a:br>
              <a:rPr b="1" i="1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1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(перегородки промковша)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4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1875" y="1600200"/>
            <a:ext cx="7080250" cy="4525962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b="1" i="1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Высокоглиноземистые бетонные изделия</a:t>
            </a:r>
            <a:br>
              <a:rPr b="1" i="1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1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(сливные носки транспортных желобов)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5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9750" y="1484312"/>
            <a:ext cx="8158162" cy="490855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50"/>
          <p:cNvSpPr txBox="1"/>
          <p:nvPr>
            <p:ph type="title"/>
          </p:nvPr>
        </p:nvSpPr>
        <p:spPr>
          <a:xfrm>
            <a:off x="323850" y="404812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b="1" i="1" lang="en-US" sz="28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Высокоглиноземистые бетонные изделия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imes New Roman"/>
              <a:buNone/>
            </a:pPr>
            <a:r>
              <a:rPr b="1" i="1" lang="en-US" sz="32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Огнеупоры ОАО «ДИНУР» для стекловаренных печей</a:t>
            </a:r>
            <a:endParaRPr/>
          </a:p>
        </p:txBody>
      </p:sp>
      <p:sp>
        <p:nvSpPr>
          <p:cNvPr id="369" name="Google Shape;369;p51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  Своды для печи и регенераторов – изделия марки ДСО.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 Фасонные насадочные изделия, стены верхнего строения регенераторов – изделия марки МКВ-72.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 Для теплоизоляции стен и сводов – изделия марки ДЛ.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 Арки каналов отходящих газов, стены нижнего строения регенераторов – изделия марок МЛП или МКРП. 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5.  Арки загрузочного кармана, горелочные блоки, блок смотрового окошка – изделия марки МЛВБ, DinAZS-60SB.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   Дозирующие шибера, арки загрузочного кармана, блоки для термопар, блоки для смотровых окон, замена огнеупора в горячие ремонты – изделия КСБФ.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7.  Для теплоизоляции дна печи, нижнего строения регенераторов, стен выработочной части печи – изделия марок ВГТБИ.</a:t>
            </a:r>
            <a:endParaRPr/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imes New Roman"/>
              <a:buNone/>
            </a:pPr>
            <a:r>
              <a:rPr b="1" i="1" lang="en-US" sz="32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Изделия марок ДСО, ДСУ-1 </a:t>
            </a:r>
            <a:endParaRPr/>
          </a:p>
        </p:txBody>
      </p:sp>
      <p:sp>
        <p:nvSpPr>
          <p:cNvPr id="375" name="Google Shape;375;p52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Динас марки ДСО </a:t>
            </a: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отличается высокими эксплуатационными свойствами за счет оптимально сбалансированных химических и физико-механических характеристик. Производство динасовых изделий для стекловаренных печей марки ДСО ведётся по традиционной технологии с использованием маложелезистых кварцитов.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Технология получения </a:t>
            </a:r>
            <a:r>
              <a:rPr b="1" i="0" lang="en-US" sz="20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марки ДСУ-1 </a:t>
            </a: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является новой разработкой в производстве стеклодинаса, ориентированной на европейские проекты стекловаренных печей. В марке ДСУ-1 повышено содержание SiO</a:t>
            </a:r>
            <a:r>
              <a:rPr b="1" baseline="-25000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снижено содержание нежелательных оксидных компонентов (Al</a:t>
            </a:r>
            <a:r>
              <a:rPr b="1" baseline="-25000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b="1" baseline="-25000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Fe</a:t>
            </a:r>
            <a:r>
              <a:rPr b="1" baseline="-25000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b="1" baseline="-25000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и остаточного кварца.</a:t>
            </a: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5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Times New Roman"/>
              <a:buNone/>
            </a:pPr>
            <a:r>
              <a:rPr b="1" i="1" lang="en-US" sz="28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Характеристики изделий марок ДСО, ДСУ-1 </a:t>
            </a:r>
            <a:endParaRPr/>
          </a:p>
        </p:txBody>
      </p:sp>
      <p:sp>
        <p:nvSpPr>
          <p:cNvPr id="381" name="Google Shape;381;p53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82" name="Google Shape;382;p53"/>
          <p:cNvGraphicFramePr/>
          <p:nvPr/>
        </p:nvGraphicFramePr>
        <p:xfrm>
          <a:off x="827087" y="1593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{41C03D66-8A43-4E82-9A2A-382DEF3B1E65}</a:tableStyleId>
              </a:tblPr>
              <a:tblGrid>
                <a:gridCol w="2665400"/>
                <a:gridCol w="863600"/>
                <a:gridCol w="1295400"/>
                <a:gridCol w="917575"/>
                <a:gridCol w="1219200"/>
              </a:tblGrid>
              <a:tr h="322250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Наименование показателей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ДСО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ДСУ-1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37147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норма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факт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норма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факт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96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Массовая доля, %: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      SiO</a:t>
                      </a:r>
                      <a:r>
                        <a:rPr b="1" baseline="-2500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не менее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      Fe</a:t>
                      </a:r>
                      <a:r>
                        <a:rPr b="1" baseline="-2500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</a:t>
                      </a:r>
                      <a:r>
                        <a:rPr b="1" baseline="-2500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не более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       CaO, не более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b="1" i="0" sz="18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95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0,6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2,5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b="1" i="0" sz="18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95,5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0,42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2,50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b="1" i="0" sz="18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96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0,5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2,5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b="1" i="0" sz="18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96,2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0,39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2,45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23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Температура начала размягчения,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°С, не ниже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1650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1650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1650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1650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7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Пористость открытая, %, не более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21-22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19,1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22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18,5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Плотность, г/см</a:t>
                      </a:r>
                      <a:r>
                        <a:rPr b="1" baseline="3000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не более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2,36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2,34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2,35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2,33-2,34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Предел прочности при сжатии, </a:t>
                      </a:r>
                      <a:endParaRPr/>
                    </a:p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Н/мм</a:t>
                      </a:r>
                      <a:r>
                        <a:rPr b="1" baseline="3000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не менее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41,1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47,3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imes New Roman"/>
              <a:buNone/>
            </a:pPr>
            <a:r>
              <a:rPr b="1" i="1" lang="en-US" sz="32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ОАО «ДИНУР»</a:t>
            </a:r>
            <a:endParaRPr/>
          </a:p>
        </p:txBody>
      </p:sp>
      <p:sp>
        <p:nvSpPr>
          <p:cNvPr id="129" name="Google Shape;129;p18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96862" lvl="0" marL="792162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1" sz="2400" u="none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-449262" lvl="0" marL="792162" marR="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90-е годы прошлого столетия большая часть мощностей завода перепрофилирована на выпуск огнеупорной продукции других типов в связи с резким падением в металлургии спроса на динасовые огнеупоры. </a:t>
            </a:r>
            <a:endParaRPr/>
          </a:p>
          <a:p>
            <a:pPr indent="-296862" lvl="0" marL="792162" marR="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49262" lvl="0" marL="792162" marR="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Завод акционирован в 1992г. 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imes New Roman"/>
              <a:buNone/>
            </a:pPr>
            <a:r>
              <a:rPr b="1" i="1" lang="en-US" sz="32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Изделия марки МКВ-72 </a:t>
            </a:r>
            <a:endParaRPr/>
          </a:p>
        </p:txBody>
      </p:sp>
      <p:sp>
        <p:nvSpPr>
          <p:cNvPr id="388" name="Google Shape;388;p54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Производятся с использованием андалузита и высокоглиноземистых материалов, обладают значительным запасом по свойствам и надёжности эксплуатации относительно изделий, изготовленных по традиционной технологии. Изделия имеют низкую открытую пористость, температуру начала размягчения более 1650</a:t>
            </a:r>
            <a:r>
              <a:rPr b="1" baseline="30000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</a:t>
            </a: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С, термостойкость по ГОСТ 7875.1-94 более 12 теплосмен (нагрев 1300</a:t>
            </a:r>
            <a:r>
              <a:rPr b="1" baseline="30000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</a:t>
            </a: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 - вода). </a:t>
            </a:r>
            <a:endParaRPr/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Огнеупоры отличаются повышенной устойчивостью к длительному воздействию высокой температуры, обладают коррозионной стойкостью к агрессивной химической среде</a:t>
            </a:r>
            <a:endParaRPr/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 txBox="1"/>
          <p:nvPr>
            <p:ph type="title"/>
          </p:nvPr>
        </p:nvSpPr>
        <p:spPr>
          <a:xfrm>
            <a:off x="468312" y="260350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Times New Roman"/>
              <a:buNone/>
            </a:pPr>
            <a:r>
              <a:rPr b="1" i="1" lang="en-US" sz="28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Характеристики изделий марки МКВ-72 </a:t>
            </a:r>
            <a:endParaRPr/>
          </a:p>
        </p:txBody>
      </p:sp>
      <p:sp>
        <p:nvSpPr>
          <p:cNvPr id="394" name="Google Shape;394;p55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95" name="Google Shape;395;p55"/>
          <p:cNvGraphicFramePr/>
          <p:nvPr/>
        </p:nvGraphicFramePr>
        <p:xfrm>
          <a:off x="539750" y="1628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{41C03D66-8A43-4E82-9A2A-382DEF3B1E65}</a:tableStyleId>
              </a:tblPr>
              <a:tblGrid>
                <a:gridCol w="3384550"/>
                <a:gridCol w="2232025"/>
                <a:gridCol w="2232025"/>
              </a:tblGrid>
              <a:tr h="5492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Наименование показателей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Норма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ГОСТ 20901-75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Факт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6446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Массовая доля, %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         Al</a:t>
                      </a:r>
                      <a:r>
                        <a:rPr b="1" baseline="-2500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</a:t>
                      </a:r>
                      <a:r>
                        <a:rPr b="1" baseline="-2500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не менее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         Fe</a:t>
                      </a:r>
                      <a:r>
                        <a:rPr b="1" baseline="-2500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</a:t>
                      </a:r>
                      <a:r>
                        <a:rPr b="1" baseline="-2500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не более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         SiO</a:t>
                      </a:r>
                      <a:r>
                        <a:rPr b="1" baseline="-2500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не более*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         СаО, не более*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         R</a:t>
                      </a:r>
                      <a:r>
                        <a:rPr b="1" baseline="-2500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</a:t>
                      </a:r>
                      <a:r>
                        <a:rPr b="1" baseline="-2500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не более*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b="1" i="0" sz="18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72,0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1,4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b="1" i="0" sz="18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75,8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0,7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19,2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0,2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0,4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Пористость открытая, %, не более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24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&lt;17,0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Предел прочности при сжатии, Н/мм</a:t>
                      </a:r>
                      <a:r>
                        <a:rPr b="1" baseline="3000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 не менее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7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Дополнительная линейная усадка, % не более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0,8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рост 0,2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Температура начала размягчения, °С, не ниже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1550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1650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Times New Roman"/>
              <a:buNone/>
            </a:pPr>
            <a:r>
              <a:rPr b="1" i="1" lang="en-US" sz="28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Изделия динасовые легковесные теплоизоляционные </a:t>
            </a:r>
            <a:endParaRPr/>
          </a:p>
        </p:txBody>
      </p:sp>
      <p:sp>
        <p:nvSpPr>
          <p:cNvPr id="401" name="Google Shape;401;p56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0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Изделия динасовые легковесные теплоизоляционные (для теплоизоляции кладки печи) обеспечивают требуемое сопротивление теплопередаче при возможно минимальной толщине конструкции; имеют достаточную прочность, при эксплуатации отсутствуют токсичные выделения.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Применяются во внешней футеровке печей или в промежуточной (защищённой) изоляции с рабочей температурой не выше 1550</a:t>
            </a:r>
            <a:r>
              <a:rPr b="1" baseline="3000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0</a:t>
            </a:r>
            <a:r>
              <a:rPr b="1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Times New Roman"/>
              <a:buNone/>
            </a:pPr>
            <a:r>
              <a:rPr b="1" i="1" lang="en-US" sz="24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Характеристики изделий динасовых легковесных теплоизоляционных </a:t>
            </a:r>
            <a:endParaRPr/>
          </a:p>
        </p:txBody>
      </p:sp>
      <p:sp>
        <p:nvSpPr>
          <p:cNvPr id="407" name="Google Shape;407;p57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08" name="Google Shape;408;p57"/>
          <p:cNvGraphicFramePr/>
          <p:nvPr/>
        </p:nvGraphicFramePr>
        <p:xfrm>
          <a:off x="971550" y="17732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{41C03D66-8A43-4E82-9A2A-382DEF3B1E65}</a:tableStyleId>
              </a:tblPr>
              <a:tblGrid>
                <a:gridCol w="4886325"/>
                <a:gridCol w="2098675"/>
              </a:tblGrid>
              <a:tr h="371475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Наименование показателей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ДЛ-1,2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14400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ГОСТ 5040-96,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ГОСТ Р 52803-2007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Массовая доля SiO</a:t>
                      </a:r>
                      <a:r>
                        <a:rPr b="1" baseline="-25000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%, не менее     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91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Плотность, г/см</a:t>
                      </a:r>
                      <a:r>
                        <a:rPr b="1" baseline="30000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не более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2,39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Предел прочности при сжатии, Н/мм</a:t>
                      </a:r>
                      <a:r>
                        <a:rPr b="1" baseline="30000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не менее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b="1" i="0" sz="2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5,0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0" lang="en-US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Теплопроводность, Вт/(м∙К),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0" lang="en-US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при средней температуре 350</a:t>
                      </a:r>
                      <a:r>
                        <a:rPr b="1" baseline="30000" i="0" lang="en-US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r>
                        <a:rPr b="1" i="0" lang="en-US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С, не более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0" lang="en-US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0,6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0" lang="en-US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Дополнительный линейный рост при t=1450</a:t>
                      </a:r>
                      <a:r>
                        <a:rPr b="1" baseline="30000" i="0" lang="en-US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r>
                        <a:rPr b="1" i="0" lang="en-US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 (%), не более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0" lang="en-US" sz="20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1,0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5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Times New Roman"/>
              <a:buNone/>
            </a:pPr>
            <a:r>
              <a:rPr b="1" i="1" lang="en-US" sz="28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Изделия муллитовые и муллитокремнеземистые плотные </a:t>
            </a:r>
            <a:endParaRPr/>
          </a:p>
        </p:txBody>
      </p:sp>
      <p:sp>
        <p:nvSpPr>
          <p:cNvPr id="414" name="Google Shape;414;p58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Изделия муллитовые и муллитокремнеземистые плотные имеют ряд преимуществ :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высокую огнеупорность под нагрузкой и устойчивость к ползучести при высоких температурах (вследствие низкого содержания и высокой вязкости жидкой фазы и высокой жесткости муллитизированной микроструктуры);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хорошую устойчивость к химическому воздействию СО (вследствие низкого содержания железа и особенностей группировки железа в стеклофазе, состоящей в основном из железистых алюмосиликатов, на которые СО не действует);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высокую устойчивость к химическому воздействию (вследствие низкой  пористости);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повышенные механические свойства при высоких температурах; низкую теплопроводность; небольшое увеличение объема.</a:t>
            </a:r>
            <a:endParaRPr/>
          </a:p>
          <a:p>
            <a:pPr indent="-1651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Times New Roman"/>
              <a:buNone/>
            </a:pPr>
            <a:br>
              <a:rPr b="1" i="1" lang="en-US" sz="28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1" lang="en-US" sz="28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Характеристики огнеупоров марок МЛП-65 и</a:t>
            </a:r>
            <a:br>
              <a:rPr b="1" i="1" lang="en-US" sz="28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1" lang="en-US" sz="28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МКРП-53</a:t>
            </a:r>
            <a:b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sp>
        <p:nvSpPr>
          <p:cNvPr id="420" name="Google Shape;420;p59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21" name="Google Shape;421;p59"/>
          <p:cNvGraphicFramePr/>
          <p:nvPr/>
        </p:nvGraphicFramePr>
        <p:xfrm>
          <a:off x="1692275" y="17002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{41C03D66-8A43-4E82-9A2A-382DEF3B1E65}</a:tableStyleId>
              </a:tblPr>
              <a:tblGrid>
                <a:gridCol w="3455975"/>
                <a:gridCol w="1439850"/>
                <a:gridCol w="1200150"/>
              </a:tblGrid>
              <a:tr h="371475"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Наименование показателей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МЛП-65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МКРП-53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9275"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ТТ 202-81-2009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ТТ 202-81-2009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22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Массовая доля, %: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Al</a:t>
                      </a:r>
                      <a:r>
                        <a:rPr b="1" baseline="-2500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</a:t>
                      </a:r>
                      <a:r>
                        <a:rPr b="1" baseline="-2500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не менее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Fe</a:t>
                      </a:r>
                      <a:r>
                        <a:rPr b="1" baseline="-2500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</a:t>
                      </a:r>
                      <a:r>
                        <a:rPr b="1" baseline="-2500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не более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b="1" i="0" sz="18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65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1,3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b="1" i="0" sz="18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53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1,7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Предел прочности при сжатии, Н/мм</a:t>
                      </a:r>
                      <a:r>
                        <a:rPr b="1" baseline="3000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не менее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65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70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767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Пористость открытая (%), не более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Плотность, г/см</a:t>
                      </a:r>
                      <a:r>
                        <a:rPr b="1" baseline="3000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 не более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2,36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2,39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Дополнительный рост (усадка) при t=1550</a:t>
                      </a:r>
                      <a:r>
                        <a:rPr b="1" baseline="3000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С (%), не более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0,3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0,3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7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Температура начала размягчения, °С, не ниже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1630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1600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0"/>
          <p:cNvSpPr txBox="1"/>
          <p:nvPr>
            <p:ph type="title"/>
          </p:nvPr>
        </p:nvSpPr>
        <p:spPr>
          <a:xfrm>
            <a:off x="468312" y="188912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imes New Roman"/>
              <a:buNone/>
            </a:pPr>
            <a:r>
              <a:rPr b="1" i="1" lang="en-US" sz="32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Изделия огнеупорные муллитовые виброналивные </a:t>
            </a:r>
            <a:endParaRPr/>
          </a:p>
        </p:txBody>
      </p:sp>
      <p:sp>
        <p:nvSpPr>
          <p:cNvPr id="427" name="Google Shape;427;p60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Изделия огнеупорные муллитовые виброналивные производятся на гидравлическом вяжущем с использованием импортных высокоглиноземистых цементов.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составе массы применяется алюмосиликатный минерал - андалузит. Андалузит среди всех алюмосиликатных материалов является лучшим  природным источником муллита, образующегося при относительно невысоких температурах.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Огнеупоры с применением андалузита, благодаря своей уникальной структуре,  обеспечивают высокую термостойкость, огнеупорность под нагрузкой и устойчивость к ползучести при высоких температурах, хорошую устойчивость к химическому воздействию СО, щелочей и шлаков, повышенные механические свойства при высоких температурах, низкую теплопроводность.</a:t>
            </a:r>
            <a:endParaRPr/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61"/>
          <p:cNvSpPr txBox="1"/>
          <p:nvPr>
            <p:ph type="title"/>
          </p:nvPr>
        </p:nvSpPr>
        <p:spPr>
          <a:xfrm>
            <a:off x="395287" y="11588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Times New Roman"/>
              <a:buNone/>
            </a:pPr>
            <a:br>
              <a:rPr b="1" i="1" lang="en-US" sz="28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1" lang="en-US" sz="28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Характеристики огнеупоров марки МЛВБ</a:t>
            </a:r>
            <a:br>
              <a:rPr b="0" i="0" lang="en-US" sz="32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sp>
        <p:nvSpPr>
          <p:cNvPr id="433" name="Google Shape;433;p61"/>
          <p:cNvSpPr txBox="1"/>
          <p:nvPr>
            <p:ph idx="1" type="body"/>
          </p:nvPr>
        </p:nvSpPr>
        <p:spPr>
          <a:xfrm>
            <a:off x="539750" y="1484312"/>
            <a:ext cx="8229600" cy="452596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34" name="Google Shape;434;p61"/>
          <p:cNvGraphicFramePr/>
          <p:nvPr/>
        </p:nvGraphicFramePr>
        <p:xfrm>
          <a:off x="1547812" y="148431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{41C03D66-8A43-4E82-9A2A-382DEF3B1E65}</a:tableStyleId>
              </a:tblPr>
              <a:tblGrid>
                <a:gridCol w="4392600"/>
                <a:gridCol w="1703375"/>
              </a:tblGrid>
              <a:tr h="8223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Наименование показателей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МЛВБ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ТУ 1568-053-00187085-2007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Массовая доля, %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         Al</a:t>
                      </a:r>
                      <a:r>
                        <a:rPr b="1" baseline="-2500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</a:t>
                      </a:r>
                      <a:r>
                        <a:rPr b="1" baseline="-2500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         Fe</a:t>
                      </a:r>
                      <a:r>
                        <a:rPr b="1" baseline="-2500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</a:t>
                      </a:r>
                      <a:r>
                        <a:rPr b="1" baseline="-2500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не более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           SiO</a:t>
                      </a:r>
                      <a:r>
                        <a:rPr b="1" baseline="-2500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не более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           СаО, не более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t/>
                      </a:r>
                      <a:endParaRPr b="1" i="0" sz="18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65,0 – 76,0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1,3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30,0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2,0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Пористость открытая, %, не более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19,0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Предел прочности при сжатии, Н/мм</a:t>
                      </a:r>
                      <a:r>
                        <a:rPr b="1" baseline="30000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,не менее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70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Дополнительная линейная усадка, %, не более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рост 0,4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7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Температура начала размягчения,°С, не ниже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1630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Термостойкость*, теплосмен, не менее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Times New Roman"/>
                        <a:buNone/>
                      </a:pPr>
                      <a:r>
                        <a:rPr b="1" i="0" lang="en-US" sz="18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Times New Roman"/>
              <a:buNone/>
            </a:pPr>
            <a:r>
              <a:rPr b="1" i="1" lang="en-US" sz="24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Изделия огнеупорные бетонные для футеровки элементов стекловаренной печи, горелочных камней</a:t>
            </a:r>
            <a:endParaRPr/>
          </a:p>
        </p:txBody>
      </p:sp>
      <p:sp>
        <p:nvSpPr>
          <p:cNvPr id="440" name="Google Shape;440;p62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Изделия огнеупорные бетонные предназначены для футеровки элементов стекловаренной печи, горелочных камней. </a:t>
            </a:r>
            <a:endParaRPr/>
          </a:p>
          <a:p>
            <a:pPr indent="-1905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Изделия изготавливаются с использованием цирконийсодержащих материалов (массовая доля ZrO</a:t>
            </a:r>
            <a:r>
              <a:rPr b="1" baseline="-2500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b="1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готовом продукте,  в пределах — 18-20 %), без использования гидравлической связки.</a:t>
            </a:r>
            <a:endParaRPr/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Times New Roman"/>
              <a:buNone/>
            </a:pPr>
            <a:br>
              <a:rPr b="1" i="1" lang="en-US" sz="24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1" lang="en-US" sz="24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Характеристики изделий огнеупорных бетонных для футеровки элементов стекловаренной печи, горелочных камней, марки Din AZS-60SВ</a:t>
            </a:r>
            <a:br>
              <a:rPr b="0" i="0" lang="en-US" sz="2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sp>
        <p:nvSpPr>
          <p:cNvPr id="446" name="Google Shape;446;p63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47" name="Google Shape;447;p63"/>
          <p:cNvGraphicFramePr/>
          <p:nvPr/>
        </p:nvGraphicFramePr>
        <p:xfrm>
          <a:off x="1476375" y="1628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{41C03D66-8A43-4E82-9A2A-382DEF3B1E65}</a:tableStyleId>
              </a:tblPr>
              <a:tblGrid>
                <a:gridCol w="4464050"/>
                <a:gridCol w="1631950"/>
              </a:tblGrid>
              <a:tr h="731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Наименование показателя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Din AZS-60SВ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ТУ 23.20.12-145-00187085-2017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Массовая доля на прокаленное вещество, %:</a:t>
                      </a:r>
                      <a:endParaRPr/>
                    </a:p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Al</a:t>
                      </a:r>
                      <a:r>
                        <a:rPr b="1" baseline="-25000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="1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</a:t>
                      </a:r>
                      <a:r>
                        <a:rPr b="1" baseline="-25000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b="1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не менее</a:t>
                      </a:r>
                      <a:endParaRPr/>
                    </a:p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 Fe</a:t>
                      </a:r>
                      <a:r>
                        <a:rPr b="1" baseline="-25000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="1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</a:t>
                      </a:r>
                      <a:r>
                        <a:rPr b="1" baseline="-25000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b="1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не более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t/>
                      </a:r>
                      <a:endParaRPr b="1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t/>
                      </a:r>
                      <a:endParaRPr b="1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60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0,5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1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Предел прочности при сжатии после термообработки при (1100±10) °С, Н/мм</a:t>
                      </a:r>
                      <a:r>
                        <a:rPr b="1" baseline="30000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="1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не менее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t/>
                      </a:r>
                      <a:endParaRPr b="1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7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Плотность кажущаяся после термообработки при (1100±10) °С, г/см</a:t>
                      </a:r>
                      <a:r>
                        <a:rPr b="1" baseline="30000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b="1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не менее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t/>
                      </a:r>
                      <a:endParaRPr b="1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2,9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7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Пористость открытая, после термообработки при (1100±10) °С, %, не более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t/>
                      </a:r>
                      <a:endParaRPr b="1" i="0" sz="16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89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Температура деформации под нагрузкой, °С, не ниже*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1650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73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Термическая стойкость, количество теплосмен, не менее*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/>
                    </a:p>
                  </a:txBody>
                  <a:tcPr marT="0" marB="0" marR="68575" marL="68575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imes New Roman"/>
              <a:buNone/>
            </a:pPr>
            <a:r>
              <a:rPr b="1" i="1" lang="en-US" sz="32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ОАО «ДИНУР» сегодня</a:t>
            </a:r>
            <a:endParaRPr/>
          </a:p>
        </p:txBody>
      </p:sp>
      <p:sp>
        <p:nvSpPr>
          <p:cNvPr id="135" name="Google Shape;135;p19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</a:t>
            </a:r>
            <a:r>
              <a:rPr b="1" i="0" lang="en-US" sz="24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составе завода: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Кварцитовый рудник с  дробильно-сортировочной фабрикой;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Два крупных цеха по выпуску огнеупорных изделий и материалов;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Механо-литейный цех с отделением по изготовлению прессформ, оборудованным станками с ЧПУ ;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Энергоцех, железнодорожный и автотранспортный цехи, ремонтно-строительное управление;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Аккредитованные  метрологическая и испытательная лаборатория;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Инженерный центр        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imes New Roman"/>
              <a:buNone/>
            </a:pPr>
            <a:r>
              <a:rPr b="1" i="1" lang="en-US" sz="32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Изделия из кварцевого стекла </a:t>
            </a:r>
            <a:endParaRPr/>
          </a:p>
        </p:txBody>
      </p:sp>
      <p:sp>
        <p:nvSpPr>
          <p:cNvPr id="453" name="Google Shape;453;p64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Применение изделий из кварцевого стекла в качестве дозирующих шиберов в узле слива стекломассы, подвесных брусьев в арке загрузочного кармана, блоков для термопар или мелкоштучных изделий оправдывается уникальными эксплуатационными характеристиками. 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Изделия имеют высокую термическую стойкость (до 1150°С), предел прочности при сжатии не менее 25-31Н/мм</a:t>
            </a:r>
            <a:r>
              <a:rPr b="1" baseline="30000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 коэффициент термического линейного расширения в интервале температур 20-1000 °С 0,56∙10</a:t>
            </a:r>
            <a:r>
              <a:rPr b="1" baseline="30000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-6</a:t>
            </a: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град</a:t>
            </a:r>
            <a:r>
              <a:rPr b="1" baseline="30000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-1</a:t>
            </a: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теплопроводность при t=800 °С 1,0 Вт/м∙К.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Производство изделий из кварцевого стекла выполняется разными методами: центробежное литьё, литьё в гипсовые формы, электрофоретический метод формования, метод полусухого прессования.  Выбор способа формования определяется конфигурацией и размерами изделий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6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Times New Roman"/>
              <a:buNone/>
            </a:pPr>
            <a:r>
              <a:rPr b="1" i="1" lang="en-US" sz="28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Характеристики изделий из кварцевого стекла марки КСБФ </a:t>
            </a:r>
            <a:endParaRPr/>
          </a:p>
        </p:txBody>
      </p:sp>
      <p:sp>
        <p:nvSpPr>
          <p:cNvPr id="459" name="Google Shape;459;p65"/>
          <p:cNvSpPr txBox="1"/>
          <p:nvPr>
            <p:ph idx="1" type="body"/>
          </p:nvPr>
        </p:nvSpPr>
        <p:spPr>
          <a:xfrm>
            <a:off x="611187" y="1412875"/>
            <a:ext cx="8229600" cy="452596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60" name="Google Shape;460;p65"/>
          <p:cNvGraphicFramePr/>
          <p:nvPr/>
        </p:nvGraphicFramePr>
        <p:xfrm>
          <a:off x="1331912" y="1628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{41C03D66-8A43-4E82-9A2A-382DEF3B1E65}</a:tableStyleId>
              </a:tblPr>
              <a:tblGrid>
                <a:gridCol w="4392600"/>
                <a:gridCol w="1871650"/>
              </a:tblGrid>
              <a:tr h="371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Наименование показателей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Факт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Массовая доля, %</a:t>
                      </a:r>
                      <a:endParaRPr/>
                    </a:p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         SiO</a:t>
                      </a:r>
                      <a:r>
                        <a:rPr b="1" baseline="-25000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не менее                  </a:t>
                      </a:r>
                      <a:endParaRPr/>
                    </a:p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         Fe</a:t>
                      </a:r>
                      <a:r>
                        <a:rPr b="1" baseline="-25000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</a:t>
                      </a:r>
                      <a:r>
                        <a:rPr b="1" baseline="-25000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не более                 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b="1" i="0" sz="2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99, 2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0,07-0,10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Пористость открытая, %, не более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b="1" i="0" sz="2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12-14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Предел прочности при сжатии, Н/мм</a:t>
                      </a:r>
                      <a:r>
                        <a:rPr b="1" baseline="30000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 не менее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b="1" i="0" sz="2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25-31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Коэффициент термического линейного расширения в интервале температур 20-1000 °С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Calibri"/>
                        <a:buNone/>
                      </a:pPr>
                      <a:r>
                        <a:t/>
                      </a:r>
                      <a:endParaRPr b="1" i="0" sz="2000" u="none" cap="none" strike="noStrik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0,56∙10-6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Теплопроводность при t=800 °С  (Вт/м∙К)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000"/>
                        <a:buFont typeface="Times New Roman"/>
                        <a:buNone/>
                      </a:pPr>
                      <a:r>
                        <a:rPr b="1" i="0" lang="en-US" sz="20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1,0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6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Times New Roman"/>
              <a:buNone/>
            </a:pPr>
            <a:r>
              <a:rPr b="1" i="1" lang="en-US" sz="28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Теплоизоляционные бетоны алюмосиликатного состава с плотностью 1.0, 1.3, 1.8 г/см</a:t>
            </a:r>
            <a:r>
              <a:rPr b="1" baseline="30000" i="1" lang="en-US" sz="28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/>
          </a:p>
        </p:txBody>
      </p:sp>
      <p:sp>
        <p:nvSpPr>
          <p:cNvPr id="466" name="Google Shape;466;p66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05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905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Теплоизоляционные бетоны алюмосиликатного состава с плотностью 1.0, 1.3, 1.8 г/см</a:t>
            </a:r>
            <a:r>
              <a:rPr b="1" baseline="3000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</a:t>
            </a:r>
            <a:r>
              <a:rPr b="1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можно использовать как в качестве готовых изделий заданной конфигурации, так и выполнить футеровку на месте кладки, используя бетонную смесь</a:t>
            </a:r>
            <a:r>
              <a:rPr b="0" i="0" lang="en-US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indent="-1905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Температура применения  1350- 1500 ºС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6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Times New Roman"/>
              <a:buNone/>
            </a:pPr>
            <a:r>
              <a:rPr b="1" i="1" lang="en-US" sz="28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Характеристики теплоизоляционных бетонов алюмосиликатного состава</a:t>
            </a:r>
            <a:endParaRPr/>
          </a:p>
        </p:txBody>
      </p:sp>
      <p:sp>
        <p:nvSpPr>
          <p:cNvPr id="472" name="Google Shape;472;p67"/>
          <p:cNvSpPr txBox="1"/>
          <p:nvPr>
            <p:ph idx="1" type="body"/>
          </p:nvPr>
        </p:nvSpPr>
        <p:spPr>
          <a:xfrm>
            <a:off x="468312" y="1628775"/>
            <a:ext cx="8229600" cy="452596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651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 i="0" sz="28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73" name="Google Shape;473;p67"/>
          <p:cNvGraphicFramePr/>
          <p:nvPr/>
        </p:nvGraphicFramePr>
        <p:xfrm>
          <a:off x="323850" y="155733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{41C03D66-8A43-4E82-9A2A-382DEF3B1E65}</a:tableStyleId>
              </a:tblPr>
              <a:tblGrid>
                <a:gridCol w="3502025"/>
                <a:gridCol w="671500"/>
                <a:gridCol w="149225"/>
                <a:gridCol w="819150"/>
                <a:gridCol w="820725"/>
                <a:gridCol w="949325"/>
                <a:gridCol w="792150"/>
                <a:gridCol w="144450"/>
                <a:gridCol w="647700"/>
              </a:tblGrid>
              <a:tr h="436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Times New Roman"/>
                        <a:buNone/>
                      </a:pPr>
                      <a:r>
                        <a:rPr b="1" i="0" lang="en-US" sz="16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Наименование показателей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ВГТБС-1,0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ВГТБИ-1,0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ВГТБС-1,3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ВГТБИ-1,3 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ВГТБС-1,8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ВГТБИ-1,8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0033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Массовая доля, %:   Аl</a:t>
                      </a:r>
                      <a:r>
                        <a:rPr b="1" baseline="-25000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</a:t>
                      </a:r>
                      <a:r>
                        <a:rPr b="1" baseline="-25000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не менее</a:t>
                      </a:r>
                      <a:endParaRPr/>
                    </a:p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                         SiO</a:t>
                      </a:r>
                      <a:r>
                        <a:rPr b="1" baseline="-25000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не более</a:t>
                      </a:r>
                      <a:endParaRPr/>
                    </a:p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                         CaO, не более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                                  Fe</a:t>
                      </a:r>
                      <a:r>
                        <a:rPr b="1" baseline="-25000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</a:t>
                      </a:r>
                      <a:r>
                        <a:rPr b="1" baseline="-25000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не более   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45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45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4,5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2,2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58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3,8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1,8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65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3,5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1,7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9223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Плотность кажущаяся, г/см</a:t>
                      </a:r>
                      <a:r>
                        <a:rPr b="1" baseline="30000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 не более</a:t>
                      </a:r>
                      <a:endParaRPr/>
                    </a:p>
                    <a:p>
                      <a:pPr indent="0" lvl="0" marL="0" marR="0" rtl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После 120 °С 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После 1000 °С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После 1050-1150 °С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1,2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1,15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1,15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1,35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1,32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1,32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2,1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1,95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1,95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85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Пористость открытая, %, не менее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После 120 °С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После 1000 °С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После 1050-1150 °С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35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20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25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652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Предел прочности при сжатии, Н/мм</a:t>
                      </a:r>
                      <a:r>
                        <a:rPr b="1" baseline="30000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,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не менее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После 120 °С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После 1000 °С</a:t>
                      </a:r>
                      <a:endParaRPr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После 1050-1150 °С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15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</a:t>
                      </a:r>
                      <a:endParaRPr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t/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50</a:t>
                      </a:r>
                      <a:endParaRPr/>
                    </a:p>
                  </a:txBody>
                  <a:tcPr marT="0" marB="0" marR="68575" marL="6857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Теплопроводность при температуре  600 ºС, Вт/(м К)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0,42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0,76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Times New Roman"/>
                        <a:buNone/>
                      </a:pPr>
                      <a:r>
                        <a:rPr b="1" i="0" lang="en-US" sz="1400" u="none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0,92</a:t>
                      </a:r>
                      <a:endParaRPr/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6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Times New Roman"/>
              <a:buNone/>
            </a:pPr>
            <a:r>
              <a:rPr b="1" i="1" lang="en-US" sz="28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ОАО «ДИНУР» сегодня</a:t>
            </a:r>
            <a:endParaRPr/>
          </a:p>
        </p:txBody>
      </p:sp>
      <p:sp>
        <p:nvSpPr>
          <p:cNvPr id="479" name="Google Shape;479;p68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1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Все упомянутые марки огнеупорных материалов являются частью разнообразного ассортимента продукции ОАО «ДИНУР</a:t>
            </a:r>
            <a:r>
              <a:rPr b="1" i="1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».</a:t>
            </a:r>
            <a:endParaRPr/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1" lang="en-US" sz="2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1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Можем осуществить комплексную поставку огнеупоров для холодных и горячих ремонтов печей стекольного производства.</a:t>
            </a:r>
            <a:endParaRPr/>
          </a:p>
          <a:p>
            <a:pPr indent="-1905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1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1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Готовы также к новым разработкам.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69"/>
          <p:cNvSpPr txBox="1"/>
          <p:nvPr>
            <p:ph type="title"/>
          </p:nvPr>
        </p:nvSpPr>
        <p:spPr>
          <a:xfrm>
            <a:off x="468312" y="260350"/>
            <a:ext cx="3008312" cy="116205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b="1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«ОАО ДИНУР»</a:t>
            </a:r>
            <a:endParaRPr/>
          </a:p>
        </p:txBody>
      </p:sp>
      <p:pic>
        <p:nvPicPr>
          <p:cNvPr descr="Гришпун38.JPG" id="485" name="Google Shape;485;p6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52862" y="273050"/>
            <a:ext cx="4556125" cy="5853112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69"/>
          <p:cNvSpPr txBox="1"/>
          <p:nvPr>
            <p:ph idx="1" type="body"/>
          </p:nvPr>
        </p:nvSpPr>
        <p:spPr>
          <a:xfrm>
            <a:off x="457200" y="1435100"/>
            <a:ext cx="3008312" cy="4691062"/>
          </a:xfrm>
          <a:prstGeom prst="rect">
            <a:avLst/>
          </a:prstGeom>
          <a:noFill/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b="0" i="0" sz="14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00000"/>
              </a:buClr>
              <a:buSzPts val="2400"/>
              <a:buNone/>
            </a:pPr>
            <a:r>
              <a:rPr b="1" i="0" lang="en-US" sz="24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Приглашаем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00000"/>
              </a:buClr>
              <a:buSzPts val="2400"/>
              <a:buNone/>
            </a:pPr>
            <a:r>
              <a:rPr b="1" i="0" lang="en-US" sz="24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 сотрудничеству!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b="1" i="0" lang="en-US" sz="2400" u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Гарантируем качество и надежность!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i="0" sz="2400" u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i="0" sz="2400" u="non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b="1" i="0" lang="en-US" sz="2400" u="non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Декабрь 2023 год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imes New Roman"/>
              <a:buNone/>
            </a:pPr>
            <a:r>
              <a:rPr b="1" i="1" lang="en-US" sz="32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ОАО «ДИНУР» сегодня</a:t>
            </a:r>
            <a:endParaRPr/>
          </a:p>
        </p:txBody>
      </p:sp>
      <p:sp>
        <p:nvSpPr>
          <p:cNvPr id="141" name="Google Shape;141;p20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5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1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1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В 90-е годы техническое перевооружение металлургического и машиностроительного комплексов России потребовало применения новых видов огнеупоров, которые бы отвечали мировым требованиям и стандартам, поэтому в 1996г создан и успешно функционирует Инженерный Центр новых технологий, занявшийся разработкой и внедрением востребованных промышленностью огнеупоров, включая инжиниринг.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imes New Roman"/>
              <a:buNone/>
            </a:pPr>
            <a:r>
              <a:rPr b="1" i="1" lang="en-US" sz="32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ОАО «ДИНУР» сегодня</a:t>
            </a:r>
            <a:endParaRPr/>
          </a:p>
        </p:txBody>
      </p:sp>
      <p:sp>
        <p:nvSpPr>
          <p:cNvPr id="147" name="Google Shape;147;p21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Для расширения сырьевой базы созданы мощности по производству синтетических огнеупорных материалов в составе трех электродуговых печей РКЗ-4 с плавкой на слив и семи электроплазменных установок с плавкой на блок. Это дает возможность производить электроплавленый корунд различных составов, алюмомагниевую шпинель, форстерит, муллит и непрозрачное кварцевое стекло.</a:t>
            </a:r>
            <a:endParaRPr/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Качество продукции обеспечивается внедренной системой менеджмента качества по стандарту ГОСТ Р ИСО 9001.</a:t>
            </a:r>
            <a:endParaRPr/>
          </a:p>
          <a:p>
            <a:pPr indent="-215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Численность работающих на заводе составляет 1700 человек.</a:t>
            </a:r>
            <a:endParaRPr/>
          </a:p>
          <a:p>
            <a:pPr indent="-215900" lvl="0" marL="3429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1" i="0" sz="20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 txBox="1"/>
          <p:nvPr>
            <p:ph type="title"/>
          </p:nvPr>
        </p:nvSpPr>
        <p:spPr>
          <a:xfrm>
            <a:off x="395287" y="188912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imes New Roman"/>
              <a:buNone/>
            </a:pPr>
            <a:r>
              <a:rPr b="1" i="1" lang="en-US" sz="32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ОАО «ДИНУР» сегодня</a:t>
            </a:r>
            <a:endParaRPr/>
          </a:p>
        </p:txBody>
      </p:sp>
      <p:pic>
        <p:nvPicPr>
          <p:cNvPr id="153" name="Google Shape;153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5100" y="1666875"/>
            <a:ext cx="6273800" cy="4392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1912" y="1484312"/>
            <a:ext cx="7023100" cy="4967287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solidFill>
            <a:srgbClr val="FFCC99"/>
          </a:solidFill>
          <a:ln cap="flat" cmpd="sng" w="9525">
            <a:solidFill>
              <a:srgbClr val="C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Times New Roman"/>
              <a:buNone/>
            </a:pPr>
            <a:r>
              <a:rPr b="1" i="1" lang="en-US" sz="3200" u="none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ОАО «ДИНУР» сегодня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